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76" r:id="rId5"/>
    <p:sldId id="277" r:id="rId6"/>
    <p:sldId id="279" r:id="rId7"/>
    <p:sldId id="280" r:id="rId8"/>
    <p:sldId id="281" r:id="rId9"/>
    <p:sldId id="282" r:id="rId10"/>
    <p:sldId id="286" r:id="rId11"/>
    <p:sldId id="285" r:id="rId12"/>
    <p:sldId id="290" r:id="rId13"/>
    <p:sldId id="288" r:id="rId14"/>
    <p:sldId id="293" r:id="rId15"/>
    <p:sldId id="284" r:id="rId16"/>
    <p:sldId id="291" r:id="rId17"/>
    <p:sldId id="289" r:id="rId18"/>
    <p:sldId id="287" r:id="rId19"/>
    <p:sldId id="292" r:id="rId20"/>
    <p:sldId id="294"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FP TA" id="{69C3B42D-AE5A-4C73-86CA-B4F0D410D70E}">
          <p14:sldIdLst>
            <p14:sldId id="276"/>
            <p14:sldId id="277"/>
            <p14:sldId id="279"/>
            <p14:sldId id="280"/>
            <p14:sldId id="281"/>
            <p14:sldId id="282"/>
            <p14:sldId id="286"/>
            <p14:sldId id="285"/>
            <p14:sldId id="290"/>
            <p14:sldId id="288"/>
            <p14:sldId id="293"/>
            <p14:sldId id="284"/>
            <p14:sldId id="291"/>
            <p14:sldId id="289"/>
            <p14:sldId id="287"/>
            <p14:sldId id="292"/>
            <p14:sldId id="294"/>
            <p14:sldId id="2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926"/>
    <a:srgbClr val="FEFDFC"/>
    <a:srgbClr val="505046"/>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63650-2916-7980-1557-0C7DEAC29C3A}" v="41" dt="2023-09-14T19:19:22.137"/>
    <p1510:client id="{625DD047-2CC4-5033-B895-FD68D671600D}" v="3" dt="2023-09-20T18:51:09.394"/>
    <p1510:client id="{9B96AA16-22B7-437C-B446-B8F0FBC6CEA1}" v="1308" dt="2023-09-13T22:26:16.145"/>
    <p1510:client id="{A53D2ADE-E81B-104B-A02C-DEA51BD6EF99}" v="2" dt="2023-09-14T19:48:57.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86F22-0429-4462-8F85-DF4A3306F6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C43016-9D8F-4CD2-BF63-978F8805C49D}">
      <dgm:prSet/>
      <dgm:spPr/>
      <dgm:t>
        <a:bodyPr/>
        <a:lstStyle/>
        <a:p>
          <a:r>
            <a:rPr lang="en-US" u="sng"/>
            <a:t>History</a:t>
          </a:r>
          <a:r>
            <a:rPr lang="en-US" u="none"/>
            <a:t>: </a:t>
          </a:r>
          <a:r>
            <a:rPr lang="en-US" b="0" i="0"/>
            <a:t>AIDS United’s grantmaking portfolio dates back to the founding of the National AIDS Fund in 1988. For more than two decades, we have supported community-driven responses to the HIV epidemic around the country that reach the nation’s most disproportionately affected populations, including gay and bisexual men, communities of color, women, people living in the deep South, and people living with HIV/AIDS. </a:t>
          </a:r>
          <a:r>
            <a:rPr lang="en-US"/>
            <a:t> </a:t>
          </a:r>
        </a:p>
      </dgm:t>
    </dgm:pt>
    <dgm:pt modelId="{04B92A1A-772F-4A57-AAD8-4595AE95F689}" type="parTrans" cxnId="{31E0FEBC-1A4A-49EA-9877-583DB19A1B08}">
      <dgm:prSet/>
      <dgm:spPr/>
      <dgm:t>
        <a:bodyPr/>
        <a:lstStyle/>
        <a:p>
          <a:endParaRPr lang="en-US"/>
        </a:p>
      </dgm:t>
    </dgm:pt>
    <dgm:pt modelId="{BFFBC4B6-A62F-4C4A-A8AC-BC9E9BA4BCF8}" type="sibTrans" cxnId="{31E0FEBC-1A4A-49EA-9877-583DB19A1B08}">
      <dgm:prSet/>
      <dgm:spPr/>
      <dgm:t>
        <a:bodyPr/>
        <a:lstStyle/>
        <a:p>
          <a:endParaRPr lang="en-US"/>
        </a:p>
      </dgm:t>
    </dgm:pt>
    <dgm:pt modelId="{BFBD271A-D58F-49B9-9780-4B2E638F8D7C}">
      <dgm:prSet/>
      <dgm:spPr/>
      <dgm:t>
        <a:bodyPr/>
        <a:lstStyle/>
        <a:p>
          <a:r>
            <a:rPr lang="en-US" u="sng"/>
            <a:t>Mission</a:t>
          </a:r>
          <a:r>
            <a:rPr lang="en-US" u="none"/>
            <a:t>: </a:t>
          </a:r>
          <a:r>
            <a:rPr lang="en-US" b="0"/>
            <a:t>AIDS United’s mission is to end the HIV epidemic in the United states. </a:t>
          </a:r>
          <a:endParaRPr lang="en-US"/>
        </a:p>
      </dgm:t>
    </dgm:pt>
    <dgm:pt modelId="{26B3D76A-F6DC-4EAA-A652-C1654282AE02}" type="parTrans" cxnId="{3CFB0FE5-A285-4F83-B65A-0A59517911BA}">
      <dgm:prSet/>
      <dgm:spPr/>
      <dgm:t>
        <a:bodyPr/>
        <a:lstStyle/>
        <a:p>
          <a:endParaRPr lang="en-US"/>
        </a:p>
      </dgm:t>
    </dgm:pt>
    <dgm:pt modelId="{4F073E55-B97F-4050-8D31-5023B1A9F18C}" type="sibTrans" cxnId="{3CFB0FE5-A285-4F83-B65A-0A59517911BA}">
      <dgm:prSet/>
      <dgm:spPr/>
      <dgm:t>
        <a:bodyPr/>
        <a:lstStyle/>
        <a:p>
          <a:endParaRPr lang="en-US"/>
        </a:p>
      </dgm:t>
    </dgm:pt>
    <dgm:pt modelId="{E092A48B-0C57-41EA-9271-39BB18C126D8}">
      <dgm:prSet/>
      <dgm:spPr/>
      <dgm:t>
        <a:bodyPr/>
        <a:lstStyle/>
        <a:p>
          <a:r>
            <a:rPr lang="en-US" u="sng"/>
            <a:t>Vision</a:t>
          </a:r>
          <a:r>
            <a:rPr lang="en-US" u="none"/>
            <a:t>: </a:t>
          </a:r>
          <a:r>
            <a:rPr lang="en-US" b="0"/>
            <a:t>AIDS United envisions a time when all people, governments, and organizations commit to ending the epidemic and strengthening the health, well-being, and human rights of everyone impacted by HIV. </a:t>
          </a:r>
          <a:r>
            <a:rPr lang="en-US" u="sng"/>
            <a:t> </a:t>
          </a:r>
          <a:endParaRPr lang="en-US"/>
        </a:p>
      </dgm:t>
    </dgm:pt>
    <dgm:pt modelId="{6FBC752A-F4CC-4108-9FE9-4A988D11C6B4}" type="parTrans" cxnId="{287C0C3D-4DCF-4F17-B8EB-EF8849624551}">
      <dgm:prSet/>
      <dgm:spPr/>
      <dgm:t>
        <a:bodyPr/>
        <a:lstStyle/>
        <a:p>
          <a:endParaRPr lang="en-US"/>
        </a:p>
      </dgm:t>
    </dgm:pt>
    <dgm:pt modelId="{7B9681E8-35BF-4B42-AA84-93C6F5B3B5B1}" type="sibTrans" cxnId="{287C0C3D-4DCF-4F17-B8EB-EF8849624551}">
      <dgm:prSet/>
      <dgm:spPr/>
      <dgm:t>
        <a:bodyPr/>
        <a:lstStyle/>
        <a:p>
          <a:endParaRPr lang="en-US"/>
        </a:p>
      </dgm:t>
    </dgm:pt>
    <dgm:pt modelId="{0E4116BC-40B8-438F-8423-ABC6F561387D}">
      <dgm:prSet/>
      <dgm:spPr/>
      <dgm:t>
        <a:bodyPr/>
        <a:lstStyle/>
        <a:p>
          <a:r>
            <a:rPr lang="en-US" u="sng"/>
            <a:t>North Star</a:t>
          </a:r>
          <a:r>
            <a:rPr lang="en-US" u="none"/>
            <a:t>: </a:t>
          </a:r>
          <a:r>
            <a:rPr lang="en-US" b="0"/>
            <a:t>The voices of people living with and vulnerable to HIV always guide our work. </a:t>
          </a:r>
          <a:endParaRPr lang="en-US"/>
        </a:p>
      </dgm:t>
    </dgm:pt>
    <dgm:pt modelId="{204A1B34-DCC8-4AED-BBEA-038F578C851D}" type="parTrans" cxnId="{620D5E9A-40EE-4433-AF96-4C683EAEF5DB}">
      <dgm:prSet/>
      <dgm:spPr/>
      <dgm:t>
        <a:bodyPr/>
        <a:lstStyle/>
        <a:p>
          <a:endParaRPr lang="en-US"/>
        </a:p>
      </dgm:t>
    </dgm:pt>
    <dgm:pt modelId="{E19F2E31-B2CB-4E56-BCEC-1CED51F81BC3}" type="sibTrans" cxnId="{620D5E9A-40EE-4433-AF96-4C683EAEF5DB}">
      <dgm:prSet/>
      <dgm:spPr/>
      <dgm:t>
        <a:bodyPr/>
        <a:lstStyle/>
        <a:p>
          <a:endParaRPr lang="en-US"/>
        </a:p>
      </dgm:t>
    </dgm:pt>
    <dgm:pt modelId="{AD8FF061-42B3-4204-A738-EFD872823B03}" type="pres">
      <dgm:prSet presAssocID="{86A86F22-0429-4462-8F85-DF4A3306F6C8}" presName="linear" presStyleCnt="0">
        <dgm:presLayoutVars>
          <dgm:animLvl val="lvl"/>
          <dgm:resizeHandles val="exact"/>
        </dgm:presLayoutVars>
      </dgm:prSet>
      <dgm:spPr/>
    </dgm:pt>
    <dgm:pt modelId="{2663AECA-4225-44FA-965B-36E0C0674F1F}" type="pres">
      <dgm:prSet presAssocID="{15C43016-9D8F-4CD2-BF63-978F8805C49D}" presName="parentText" presStyleLbl="node1" presStyleIdx="0" presStyleCnt="4" custScaleY="78693">
        <dgm:presLayoutVars>
          <dgm:chMax val="0"/>
          <dgm:bulletEnabled val="1"/>
        </dgm:presLayoutVars>
      </dgm:prSet>
      <dgm:spPr/>
    </dgm:pt>
    <dgm:pt modelId="{CBF8A08C-83F4-4243-AABE-22FEA6850244}" type="pres">
      <dgm:prSet presAssocID="{BFFBC4B6-A62F-4C4A-A8AC-BC9E9BA4BCF8}" presName="spacer" presStyleCnt="0"/>
      <dgm:spPr/>
    </dgm:pt>
    <dgm:pt modelId="{ABEE869D-CBB8-467A-AC40-BF8BD3BD828F}" type="pres">
      <dgm:prSet presAssocID="{BFBD271A-D58F-49B9-9780-4B2E638F8D7C}" presName="parentText" presStyleLbl="node1" presStyleIdx="1" presStyleCnt="4" custScaleY="27839">
        <dgm:presLayoutVars>
          <dgm:chMax val="0"/>
          <dgm:bulletEnabled val="1"/>
        </dgm:presLayoutVars>
      </dgm:prSet>
      <dgm:spPr/>
    </dgm:pt>
    <dgm:pt modelId="{6DB483FD-10D2-4EB6-B2E4-56139973A636}" type="pres">
      <dgm:prSet presAssocID="{4F073E55-B97F-4050-8D31-5023B1A9F18C}" presName="spacer" presStyleCnt="0"/>
      <dgm:spPr/>
    </dgm:pt>
    <dgm:pt modelId="{51273CE3-19C9-4558-BCE4-758BCD40C32F}" type="pres">
      <dgm:prSet presAssocID="{E092A48B-0C57-41EA-9271-39BB18C126D8}" presName="parentText" presStyleLbl="node1" presStyleIdx="2" presStyleCnt="4" custScaleY="38200">
        <dgm:presLayoutVars>
          <dgm:chMax val="0"/>
          <dgm:bulletEnabled val="1"/>
        </dgm:presLayoutVars>
      </dgm:prSet>
      <dgm:spPr/>
    </dgm:pt>
    <dgm:pt modelId="{457788F2-16F8-49C8-AEE8-A2FAAF42B85E}" type="pres">
      <dgm:prSet presAssocID="{7B9681E8-35BF-4B42-AA84-93C6F5B3B5B1}" presName="spacer" presStyleCnt="0"/>
      <dgm:spPr/>
    </dgm:pt>
    <dgm:pt modelId="{6DBA5CBB-2225-429E-9CAE-30E1D4D176A0}" type="pres">
      <dgm:prSet presAssocID="{0E4116BC-40B8-438F-8423-ABC6F561387D}" presName="parentText" presStyleLbl="node1" presStyleIdx="3" presStyleCnt="4" custScaleY="35349">
        <dgm:presLayoutVars>
          <dgm:chMax val="0"/>
          <dgm:bulletEnabled val="1"/>
        </dgm:presLayoutVars>
      </dgm:prSet>
      <dgm:spPr/>
    </dgm:pt>
  </dgm:ptLst>
  <dgm:cxnLst>
    <dgm:cxn modelId="{287C0C3D-4DCF-4F17-B8EB-EF8849624551}" srcId="{86A86F22-0429-4462-8F85-DF4A3306F6C8}" destId="{E092A48B-0C57-41EA-9271-39BB18C126D8}" srcOrd="2" destOrd="0" parTransId="{6FBC752A-F4CC-4108-9FE9-4A988D11C6B4}" sibTransId="{7B9681E8-35BF-4B42-AA84-93C6F5B3B5B1}"/>
    <dgm:cxn modelId="{FE9AAA5E-EEC6-4C03-8E57-5914A23CCDF4}" type="presOf" srcId="{15C43016-9D8F-4CD2-BF63-978F8805C49D}" destId="{2663AECA-4225-44FA-965B-36E0C0674F1F}" srcOrd="0" destOrd="0" presId="urn:microsoft.com/office/officeart/2005/8/layout/vList2"/>
    <dgm:cxn modelId="{620D5E9A-40EE-4433-AF96-4C683EAEF5DB}" srcId="{86A86F22-0429-4462-8F85-DF4A3306F6C8}" destId="{0E4116BC-40B8-438F-8423-ABC6F561387D}" srcOrd="3" destOrd="0" parTransId="{204A1B34-DCC8-4AED-BBEA-038F578C851D}" sibTransId="{E19F2E31-B2CB-4E56-BCEC-1CED51F81BC3}"/>
    <dgm:cxn modelId="{0E56B9AA-11BB-4724-8AB3-1936009742BA}" type="presOf" srcId="{BFBD271A-D58F-49B9-9780-4B2E638F8D7C}" destId="{ABEE869D-CBB8-467A-AC40-BF8BD3BD828F}" srcOrd="0" destOrd="0" presId="urn:microsoft.com/office/officeart/2005/8/layout/vList2"/>
    <dgm:cxn modelId="{6BEB41B6-19BA-4A45-8690-90E7BFDBCB95}" type="presOf" srcId="{E092A48B-0C57-41EA-9271-39BB18C126D8}" destId="{51273CE3-19C9-4558-BCE4-758BCD40C32F}" srcOrd="0" destOrd="0" presId="urn:microsoft.com/office/officeart/2005/8/layout/vList2"/>
    <dgm:cxn modelId="{31E0FEBC-1A4A-49EA-9877-583DB19A1B08}" srcId="{86A86F22-0429-4462-8F85-DF4A3306F6C8}" destId="{15C43016-9D8F-4CD2-BF63-978F8805C49D}" srcOrd="0" destOrd="0" parTransId="{04B92A1A-772F-4A57-AAD8-4595AE95F689}" sibTransId="{BFFBC4B6-A62F-4C4A-A8AC-BC9E9BA4BCF8}"/>
    <dgm:cxn modelId="{E3FD8CD8-6114-442D-8601-47990CE8B0C1}" type="presOf" srcId="{0E4116BC-40B8-438F-8423-ABC6F561387D}" destId="{6DBA5CBB-2225-429E-9CAE-30E1D4D176A0}" srcOrd="0" destOrd="0" presId="urn:microsoft.com/office/officeart/2005/8/layout/vList2"/>
    <dgm:cxn modelId="{3CFB0FE5-A285-4F83-B65A-0A59517911BA}" srcId="{86A86F22-0429-4462-8F85-DF4A3306F6C8}" destId="{BFBD271A-D58F-49B9-9780-4B2E638F8D7C}" srcOrd="1" destOrd="0" parTransId="{26B3D76A-F6DC-4EAA-A652-C1654282AE02}" sibTransId="{4F073E55-B97F-4050-8D31-5023B1A9F18C}"/>
    <dgm:cxn modelId="{0FDA66FF-5F27-400F-BC39-210F80083B84}" type="presOf" srcId="{86A86F22-0429-4462-8F85-DF4A3306F6C8}" destId="{AD8FF061-42B3-4204-A738-EFD872823B03}" srcOrd="0" destOrd="0" presId="urn:microsoft.com/office/officeart/2005/8/layout/vList2"/>
    <dgm:cxn modelId="{E3213D70-2A08-49AF-816A-89FBA3533467}" type="presParOf" srcId="{AD8FF061-42B3-4204-A738-EFD872823B03}" destId="{2663AECA-4225-44FA-965B-36E0C0674F1F}" srcOrd="0" destOrd="0" presId="urn:microsoft.com/office/officeart/2005/8/layout/vList2"/>
    <dgm:cxn modelId="{E69B57D9-3F21-470A-8BB2-098C42645FD4}" type="presParOf" srcId="{AD8FF061-42B3-4204-A738-EFD872823B03}" destId="{CBF8A08C-83F4-4243-AABE-22FEA6850244}" srcOrd="1" destOrd="0" presId="urn:microsoft.com/office/officeart/2005/8/layout/vList2"/>
    <dgm:cxn modelId="{511B774F-60C8-4F8E-86F0-4BA3C0330E05}" type="presParOf" srcId="{AD8FF061-42B3-4204-A738-EFD872823B03}" destId="{ABEE869D-CBB8-467A-AC40-BF8BD3BD828F}" srcOrd="2" destOrd="0" presId="urn:microsoft.com/office/officeart/2005/8/layout/vList2"/>
    <dgm:cxn modelId="{86F9DF65-75F5-47FA-ADA3-C467A448E00C}" type="presParOf" srcId="{AD8FF061-42B3-4204-A738-EFD872823B03}" destId="{6DB483FD-10D2-4EB6-B2E4-56139973A636}" srcOrd="3" destOrd="0" presId="urn:microsoft.com/office/officeart/2005/8/layout/vList2"/>
    <dgm:cxn modelId="{DE7CA977-D6AE-4687-A367-A5919F6B92E5}" type="presParOf" srcId="{AD8FF061-42B3-4204-A738-EFD872823B03}" destId="{51273CE3-19C9-4558-BCE4-758BCD40C32F}" srcOrd="4" destOrd="0" presId="urn:microsoft.com/office/officeart/2005/8/layout/vList2"/>
    <dgm:cxn modelId="{3E51E04C-F67F-46F4-B1DA-6650BDC167FD}" type="presParOf" srcId="{AD8FF061-42B3-4204-A738-EFD872823B03}" destId="{457788F2-16F8-49C8-AEE8-A2FAAF42B85E}" srcOrd="5" destOrd="0" presId="urn:microsoft.com/office/officeart/2005/8/layout/vList2"/>
    <dgm:cxn modelId="{A89C18C2-BB24-4046-A572-89F9B9592E2E}" type="presParOf" srcId="{AD8FF061-42B3-4204-A738-EFD872823B03}" destId="{6DBA5CBB-2225-429E-9CAE-30E1D4D176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5BF94-1CB7-4973-AB27-53CE47F7E8D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74E61B6-1F27-480C-B040-F2509DEB18F9}">
      <dgm:prSet/>
      <dgm:spPr/>
      <dgm:t>
        <a:bodyPr/>
        <a:lstStyle/>
        <a:p>
          <a:pPr>
            <a:buFont typeface="Symbol" panose="05050102010706020507" pitchFamily="18" charset="2"/>
            <a:buChar char=""/>
          </a:pPr>
          <a:r>
            <a:rPr lang="en-US"/>
            <a:t>Nonprofit Status</a:t>
          </a:r>
        </a:p>
      </dgm:t>
    </dgm:pt>
    <dgm:pt modelId="{02C737CD-DC5D-4F1D-9200-27DFCA9FE550}" type="parTrans" cxnId="{68EC069E-1A56-42DE-99BC-708BFB970DFA}">
      <dgm:prSet/>
      <dgm:spPr/>
      <dgm:t>
        <a:bodyPr/>
        <a:lstStyle/>
        <a:p>
          <a:endParaRPr lang="en-US">
            <a:solidFill>
              <a:schemeClr val="bg1"/>
            </a:solidFill>
          </a:endParaRPr>
        </a:p>
      </dgm:t>
    </dgm:pt>
    <dgm:pt modelId="{D556ACAE-EA51-454B-94CB-5AFEB0D4A065}" type="sibTrans" cxnId="{68EC069E-1A56-42DE-99BC-708BFB970DFA}">
      <dgm:prSet/>
      <dgm:spPr/>
      <dgm:t>
        <a:bodyPr/>
        <a:lstStyle/>
        <a:p>
          <a:endParaRPr lang="en-US">
            <a:solidFill>
              <a:schemeClr val="bg1"/>
            </a:solidFill>
          </a:endParaRPr>
        </a:p>
      </dgm:t>
    </dgm:pt>
    <dgm:pt modelId="{071035B0-F637-4845-B5CB-251DC41F303A}">
      <dgm:prSet/>
      <dgm:spPr/>
      <dgm:t>
        <a:bodyPr/>
        <a:lstStyle/>
        <a:p>
          <a:pPr>
            <a:buFont typeface="Courier New" panose="02070309020205020404" pitchFamily="49" charset="0"/>
            <a:buChar char="o"/>
          </a:pPr>
          <a:r>
            <a:rPr lang="en-US"/>
            <a:t>Applicants must be nonprofit, tax-exempt organizations, per the guidelines set forth by the Internal Revenue Service, with proper 501(c)(3) status, or hold 501(c)(7) status. Organizations or coalitions that do not hold 501(c)(3) or 501(c)(7) status must have a fiscal sponsor. Note that 501(c)(4) designation is not the same. While it is possible for an organization to have both IRS (c)(3) and (c)(4) status, AIDS United will verify that each applicant organization has a (c)(3) designation.</a:t>
          </a:r>
        </a:p>
      </dgm:t>
    </dgm:pt>
    <dgm:pt modelId="{788F6625-3275-4894-8D3E-50111D14A002}" type="parTrans" cxnId="{962B4E83-B4C4-4FDF-A57C-414719D4BDC6}">
      <dgm:prSet/>
      <dgm:spPr/>
      <dgm:t>
        <a:bodyPr/>
        <a:lstStyle/>
        <a:p>
          <a:endParaRPr lang="en-US">
            <a:solidFill>
              <a:schemeClr val="bg1"/>
            </a:solidFill>
          </a:endParaRPr>
        </a:p>
      </dgm:t>
    </dgm:pt>
    <dgm:pt modelId="{80581E3F-A596-454B-99E8-653F337B9233}" type="sibTrans" cxnId="{962B4E83-B4C4-4FDF-A57C-414719D4BDC6}">
      <dgm:prSet/>
      <dgm:spPr/>
      <dgm:t>
        <a:bodyPr/>
        <a:lstStyle/>
        <a:p>
          <a:endParaRPr lang="en-US">
            <a:solidFill>
              <a:schemeClr val="bg1"/>
            </a:solidFill>
          </a:endParaRPr>
        </a:p>
      </dgm:t>
    </dgm:pt>
    <dgm:pt modelId="{73FAC388-94FC-49E3-B4BA-5F701D63DDB9}">
      <dgm:prSet/>
      <dgm:spPr/>
      <dgm:t>
        <a:bodyPr/>
        <a:lstStyle/>
        <a:p>
          <a:pPr>
            <a:buFont typeface="Symbol" panose="05050102010706020507" pitchFamily="18" charset="2"/>
            <a:buChar char=""/>
          </a:pPr>
          <a:r>
            <a:rPr lang="en-US"/>
            <a:t>Geographic Location</a:t>
          </a:r>
        </a:p>
      </dgm:t>
    </dgm:pt>
    <dgm:pt modelId="{94A1150D-4D5D-4A63-B24C-EA061258CA1D}" type="parTrans" cxnId="{2D5A10A7-67B2-4F1E-96DF-896748E5EBF3}">
      <dgm:prSet/>
      <dgm:spPr/>
      <dgm:t>
        <a:bodyPr/>
        <a:lstStyle/>
        <a:p>
          <a:endParaRPr lang="en-US">
            <a:solidFill>
              <a:schemeClr val="bg1"/>
            </a:solidFill>
          </a:endParaRPr>
        </a:p>
      </dgm:t>
    </dgm:pt>
    <dgm:pt modelId="{9D36864F-5A55-4C4D-80B1-A91807ED4A2E}" type="sibTrans" cxnId="{2D5A10A7-67B2-4F1E-96DF-896748E5EBF3}">
      <dgm:prSet/>
      <dgm:spPr/>
      <dgm:t>
        <a:bodyPr/>
        <a:lstStyle/>
        <a:p>
          <a:endParaRPr lang="en-US">
            <a:solidFill>
              <a:schemeClr val="bg1"/>
            </a:solidFill>
          </a:endParaRPr>
        </a:p>
      </dgm:t>
    </dgm:pt>
    <dgm:pt modelId="{42272445-6F6F-465D-BA22-4C2F7441D915}">
      <dgm:prSet/>
      <dgm:spPr/>
      <dgm:t>
        <a:bodyPr/>
        <a:lstStyle/>
        <a:p>
          <a:pPr>
            <a:buFont typeface="Courier New" panose="02070309020205020404" pitchFamily="49" charset="0"/>
            <a:buChar char="o"/>
          </a:pPr>
          <a:r>
            <a:rPr lang="en-US"/>
            <a:t>Applicants must have a staff member located in and provide services within the Southern United States. For this opportunity, the South is defined as: Alabama, Georgia, Florida, Louisiana, Mississippi, North Carolina, South Carolina, Tennessee, and Texas.</a:t>
          </a:r>
        </a:p>
      </dgm:t>
    </dgm:pt>
    <dgm:pt modelId="{15EC075D-430D-4902-A286-872DDC5DC353}" type="parTrans" cxnId="{C8EB7D09-73CA-45A5-A196-E09ADEBCB97B}">
      <dgm:prSet/>
      <dgm:spPr/>
      <dgm:t>
        <a:bodyPr/>
        <a:lstStyle/>
        <a:p>
          <a:endParaRPr lang="en-US">
            <a:solidFill>
              <a:schemeClr val="bg1"/>
            </a:solidFill>
          </a:endParaRPr>
        </a:p>
      </dgm:t>
    </dgm:pt>
    <dgm:pt modelId="{BE8948EC-30BB-4DDE-91EA-A669ED32807F}" type="sibTrans" cxnId="{C8EB7D09-73CA-45A5-A196-E09ADEBCB97B}">
      <dgm:prSet/>
      <dgm:spPr/>
      <dgm:t>
        <a:bodyPr/>
        <a:lstStyle/>
        <a:p>
          <a:endParaRPr lang="en-US">
            <a:solidFill>
              <a:schemeClr val="bg1"/>
            </a:solidFill>
          </a:endParaRPr>
        </a:p>
      </dgm:t>
    </dgm:pt>
    <dgm:pt modelId="{2B63477B-85E4-4C2E-AE76-2E6255941122}">
      <dgm:prSet/>
      <dgm:spPr/>
      <dgm:t>
        <a:bodyPr/>
        <a:lstStyle/>
        <a:p>
          <a:pPr>
            <a:buFont typeface="Symbol" panose="05050102010706020507" pitchFamily="18" charset="2"/>
            <a:buChar char=""/>
          </a:pPr>
          <a:r>
            <a:rPr lang="en-US"/>
            <a:t>Financial Stability</a:t>
          </a:r>
        </a:p>
      </dgm:t>
    </dgm:pt>
    <dgm:pt modelId="{02CBAA50-8ED7-469C-863B-F779A1BBC6C1}" type="parTrans" cxnId="{F1B43FE5-BB98-466B-B452-56DC65D80730}">
      <dgm:prSet/>
      <dgm:spPr/>
      <dgm:t>
        <a:bodyPr/>
        <a:lstStyle/>
        <a:p>
          <a:endParaRPr lang="en-US">
            <a:solidFill>
              <a:schemeClr val="bg1"/>
            </a:solidFill>
          </a:endParaRPr>
        </a:p>
      </dgm:t>
    </dgm:pt>
    <dgm:pt modelId="{A5D06594-13E8-42CB-BD52-D29935D8F2D6}" type="sibTrans" cxnId="{F1B43FE5-BB98-466B-B452-56DC65D80730}">
      <dgm:prSet/>
      <dgm:spPr/>
      <dgm:t>
        <a:bodyPr/>
        <a:lstStyle/>
        <a:p>
          <a:endParaRPr lang="en-US">
            <a:solidFill>
              <a:schemeClr val="bg1"/>
            </a:solidFill>
          </a:endParaRPr>
        </a:p>
      </dgm:t>
    </dgm:pt>
    <dgm:pt modelId="{BAA20177-515D-4B9C-9D81-B5566B73DE48}">
      <dgm:prSet/>
      <dgm:spPr/>
      <dgm:t>
        <a:bodyPr/>
        <a:lstStyle/>
        <a:p>
          <a:pPr>
            <a:buFont typeface="Courier New" panose="02070309020205020404" pitchFamily="49" charset="0"/>
            <a:buChar char="o"/>
          </a:pPr>
          <a:r>
            <a:rPr lang="en-US"/>
            <a:t>Organizations should be fiscally stable and viable before submission of the funding application. </a:t>
          </a:r>
        </a:p>
      </dgm:t>
    </dgm:pt>
    <dgm:pt modelId="{B9F9D8B5-6950-46A8-9EC6-B96C569DCF12}" type="parTrans" cxnId="{14B133DE-8736-4453-96B7-FF6DA2191465}">
      <dgm:prSet/>
      <dgm:spPr/>
      <dgm:t>
        <a:bodyPr/>
        <a:lstStyle/>
        <a:p>
          <a:endParaRPr lang="en-US">
            <a:solidFill>
              <a:schemeClr val="bg1"/>
            </a:solidFill>
          </a:endParaRPr>
        </a:p>
      </dgm:t>
    </dgm:pt>
    <dgm:pt modelId="{37F1210C-E0A2-403B-B577-CCCB728DD8FF}" type="sibTrans" cxnId="{14B133DE-8736-4453-96B7-FF6DA2191465}">
      <dgm:prSet/>
      <dgm:spPr/>
      <dgm:t>
        <a:bodyPr/>
        <a:lstStyle/>
        <a:p>
          <a:endParaRPr lang="en-US">
            <a:solidFill>
              <a:schemeClr val="bg1"/>
            </a:solidFill>
          </a:endParaRPr>
        </a:p>
      </dgm:t>
    </dgm:pt>
    <dgm:pt modelId="{75F59601-ACFA-4114-9D77-2E4CD705D14B}">
      <dgm:prSet/>
      <dgm:spPr/>
      <dgm:t>
        <a:bodyPr/>
        <a:lstStyle/>
        <a:p>
          <a:pPr>
            <a:buFont typeface="Symbol" panose="05050102010706020507" pitchFamily="18" charset="2"/>
            <a:buChar char=""/>
          </a:pPr>
          <a:r>
            <a:rPr lang="en-US"/>
            <a:t>Operating Budget</a:t>
          </a:r>
        </a:p>
      </dgm:t>
    </dgm:pt>
    <dgm:pt modelId="{92252690-8632-42BA-90F9-58F453DABEA4}" type="parTrans" cxnId="{10643D66-FD35-493D-8A6F-E5E42A16B219}">
      <dgm:prSet/>
      <dgm:spPr/>
      <dgm:t>
        <a:bodyPr/>
        <a:lstStyle/>
        <a:p>
          <a:endParaRPr lang="en-US">
            <a:solidFill>
              <a:schemeClr val="bg1"/>
            </a:solidFill>
          </a:endParaRPr>
        </a:p>
      </dgm:t>
    </dgm:pt>
    <dgm:pt modelId="{08C228CC-A525-4B9F-8864-8A1CD3B31C08}" type="sibTrans" cxnId="{10643D66-FD35-493D-8A6F-E5E42A16B219}">
      <dgm:prSet/>
      <dgm:spPr/>
      <dgm:t>
        <a:bodyPr/>
        <a:lstStyle/>
        <a:p>
          <a:endParaRPr lang="en-US">
            <a:solidFill>
              <a:schemeClr val="bg1"/>
            </a:solidFill>
          </a:endParaRPr>
        </a:p>
      </dgm:t>
    </dgm:pt>
    <dgm:pt modelId="{0BEB3EE7-62ED-495F-AB3D-9973CC2AAAB5}">
      <dgm:prSet/>
      <dgm:spPr/>
      <dgm:t>
        <a:bodyPr/>
        <a:lstStyle/>
        <a:p>
          <a:pPr>
            <a:buFont typeface="Courier New" panose="02070309020205020404" pitchFamily="49" charset="0"/>
            <a:buChar char="o"/>
          </a:pPr>
          <a:r>
            <a:rPr lang="en-US"/>
            <a:t>There are not organizational annual operating budget limitations on this funding; organizations are eligible to apply regardless of their annual operating budget amount. However, funding for small, grassroots organizations will be prioritized.</a:t>
          </a:r>
        </a:p>
      </dgm:t>
    </dgm:pt>
    <dgm:pt modelId="{C6BCBD7E-41B9-42B6-99AD-8DF8550A2084}" type="parTrans" cxnId="{72F276D4-D796-4D30-81B6-E15A5A48631C}">
      <dgm:prSet/>
      <dgm:spPr/>
      <dgm:t>
        <a:bodyPr/>
        <a:lstStyle/>
        <a:p>
          <a:endParaRPr lang="en-US">
            <a:solidFill>
              <a:schemeClr val="bg1"/>
            </a:solidFill>
          </a:endParaRPr>
        </a:p>
      </dgm:t>
    </dgm:pt>
    <dgm:pt modelId="{B57B3EA9-A9E0-455E-84C1-2D896E050C37}" type="sibTrans" cxnId="{72F276D4-D796-4D30-81B6-E15A5A48631C}">
      <dgm:prSet/>
      <dgm:spPr/>
      <dgm:t>
        <a:bodyPr/>
        <a:lstStyle/>
        <a:p>
          <a:endParaRPr lang="en-US">
            <a:solidFill>
              <a:schemeClr val="bg1"/>
            </a:solidFill>
          </a:endParaRPr>
        </a:p>
      </dgm:t>
    </dgm:pt>
    <dgm:pt modelId="{EC42421C-D809-45B6-86C2-B7D453BCF8CD}">
      <dgm:prSet/>
      <dgm:spPr/>
      <dgm:t>
        <a:bodyPr/>
        <a:lstStyle/>
        <a:p>
          <a:pPr>
            <a:buFont typeface="Symbol" panose="05050102010706020507" pitchFamily="18" charset="2"/>
            <a:buChar char=""/>
          </a:pPr>
          <a:r>
            <a:rPr lang="en-US"/>
            <a:t>Equity</a:t>
          </a:r>
        </a:p>
      </dgm:t>
    </dgm:pt>
    <dgm:pt modelId="{52605FB9-E66E-4D6A-98C7-4CB961B32413}" type="parTrans" cxnId="{CBB98ED9-A46B-40E6-8F35-9A217FF0ED12}">
      <dgm:prSet/>
      <dgm:spPr/>
      <dgm:t>
        <a:bodyPr/>
        <a:lstStyle/>
        <a:p>
          <a:endParaRPr lang="en-US">
            <a:solidFill>
              <a:schemeClr val="bg1"/>
            </a:solidFill>
          </a:endParaRPr>
        </a:p>
      </dgm:t>
    </dgm:pt>
    <dgm:pt modelId="{F00AC4D5-AB09-4BCD-9324-6BEDA0054A8E}" type="sibTrans" cxnId="{CBB98ED9-A46B-40E6-8F35-9A217FF0ED12}">
      <dgm:prSet/>
      <dgm:spPr/>
      <dgm:t>
        <a:bodyPr/>
        <a:lstStyle/>
        <a:p>
          <a:endParaRPr lang="en-US">
            <a:solidFill>
              <a:schemeClr val="bg1"/>
            </a:solidFill>
          </a:endParaRPr>
        </a:p>
      </dgm:t>
    </dgm:pt>
    <dgm:pt modelId="{DAC25BDA-B2DA-49B5-B0C1-FDFEB9B2825B}">
      <dgm:prSet/>
      <dgm:spPr/>
      <dgm:t>
        <a:bodyPr/>
        <a:lstStyle/>
        <a:p>
          <a:pPr>
            <a:buFont typeface="Courier New" panose="02070309020205020404" pitchFamily="49" charset="0"/>
            <a:buChar char="o"/>
          </a:pPr>
          <a:r>
            <a:rPr lang="en-US"/>
            <a:t>SHIF recognizes that HIV outcomes are significantly impacted by systemic racism, poverty, homophobia, and transphobia, heterosexism, and misogyny. As such, we will prioritize funding for organizations led by, majority staffed with, and serving Black and Latinx transgender folx; gender-nonconforming and nonbinary + people; Black and Latinx gay, bisexual, queer, and same-gender-loving men +; Black women; youth of color, other communities of color; and gender identities and sexual orientations of people of color that letters and words cannot fully describe.</a:t>
          </a:r>
        </a:p>
      </dgm:t>
    </dgm:pt>
    <dgm:pt modelId="{600B69C0-385A-4349-934E-AF07367B2720}" type="parTrans" cxnId="{A71BA7C3-FEDB-4E10-878B-51D455535CEB}">
      <dgm:prSet/>
      <dgm:spPr/>
      <dgm:t>
        <a:bodyPr/>
        <a:lstStyle/>
        <a:p>
          <a:endParaRPr lang="en-US">
            <a:solidFill>
              <a:schemeClr val="bg1"/>
            </a:solidFill>
          </a:endParaRPr>
        </a:p>
      </dgm:t>
    </dgm:pt>
    <dgm:pt modelId="{12A17029-B32E-422D-978C-F5D80926957E}" type="sibTrans" cxnId="{A71BA7C3-FEDB-4E10-878B-51D455535CEB}">
      <dgm:prSet/>
      <dgm:spPr/>
      <dgm:t>
        <a:bodyPr/>
        <a:lstStyle/>
        <a:p>
          <a:endParaRPr lang="en-US">
            <a:solidFill>
              <a:schemeClr val="bg1"/>
            </a:solidFill>
          </a:endParaRPr>
        </a:p>
      </dgm:t>
    </dgm:pt>
    <dgm:pt modelId="{A85C877D-F2B8-437B-A8F6-19EE5E56415E}">
      <dgm:prSet/>
      <dgm:spPr/>
      <dgm:t>
        <a:bodyPr/>
        <a:lstStyle/>
        <a:p>
          <a:pPr>
            <a:buFont typeface="Symbol" panose="05050102010706020507" pitchFamily="18" charset="2"/>
            <a:buChar char=""/>
          </a:pPr>
          <a:r>
            <a:rPr lang="en-US"/>
            <a:t>Good Standing</a:t>
          </a:r>
        </a:p>
      </dgm:t>
    </dgm:pt>
    <dgm:pt modelId="{0D5E174E-A3B0-4E69-A3B4-1643A1F40099}" type="parTrans" cxnId="{42874620-7943-467E-A6C5-B97DDFE9FF14}">
      <dgm:prSet/>
      <dgm:spPr/>
      <dgm:t>
        <a:bodyPr/>
        <a:lstStyle/>
        <a:p>
          <a:endParaRPr lang="en-US">
            <a:solidFill>
              <a:schemeClr val="bg1"/>
            </a:solidFill>
          </a:endParaRPr>
        </a:p>
      </dgm:t>
    </dgm:pt>
    <dgm:pt modelId="{6FDD504E-481B-42A9-95D3-D02703280C52}" type="sibTrans" cxnId="{42874620-7943-467E-A6C5-B97DDFE9FF14}">
      <dgm:prSet/>
      <dgm:spPr/>
      <dgm:t>
        <a:bodyPr/>
        <a:lstStyle/>
        <a:p>
          <a:endParaRPr lang="en-US">
            <a:solidFill>
              <a:schemeClr val="bg1"/>
            </a:solidFill>
          </a:endParaRPr>
        </a:p>
      </dgm:t>
    </dgm:pt>
    <dgm:pt modelId="{B83F4ECD-2258-4274-8A3F-066E5B228C57}">
      <dgm:prSet/>
      <dgm:spPr/>
      <dgm:t>
        <a:bodyPr/>
        <a:lstStyle/>
        <a:p>
          <a:pPr>
            <a:buFont typeface="Courier New" panose="02070309020205020404" pitchFamily="49" charset="0"/>
            <a:buChar char="o"/>
          </a:pPr>
          <a:r>
            <a:rPr lang="en-US"/>
            <a:t>Current or previous grantees of any AIDS United funding portfolio must be in good standing with regard to reporting and all other grant requirements.</a:t>
          </a:r>
        </a:p>
      </dgm:t>
    </dgm:pt>
    <dgm:pt modelId="{EB90378B-17F1-4780-B6F7-74741957E04E}" type="parTrans" cxnId="{7D6ABB3E-8AC2-4042-8A0C-7D4661EF6D80}">
      <dgm:prSet/>
      <dgm:spPr/>
      <dgm:t>
        <a:bodyPr/>
        <a:lstStyle/>
        <a:p>
          <a:endParaRPr lang="en-US">
            <a:solidFill>
              <a:schemeClr val="bg1"/>
            </a:solidFill>
          </a:endParaRPr>
        </a:p>
      </dgm:t>
    </dgm:pt>
    <dgm:pt modelId="{C6CB0A7E-A18B-49B2-957C-E29C3FB41801}" type="sibTrans" cxnId="{7D6ABB3E-8AC2-4042-8A0C-7D4661EF6D80}">
      <dgm:prSet/>
      <dgm:spPr/>
      <dgm:t>
        <a:bodyPr/>
        <a:lstStyle/>
        <a:p>
          <a:endParaRPr lang="en-US">
            <a:solidFill>
              <a:schemeClr val="bg1"/>
            </a:solidFill>
          </a:endParaRPr>
        </a:p>
      </dgm:t>
    </dgm:pt>
    <dgm:pt modelId="{273F8A9D-A4B8-4612-B9DD-035BCFF689AD}">
      <dgm:prSet/>
      <dgm:spPr/>
      <dgm:t>
        <a:bodyPr/>
        <a:lstStyle/>
        <a:p>
          <a:pPr>
            <a:buFont typeface="Symbol" panose="05050102010706020507" pitchFamily="18" charset="2"/>
            <a:buChar char=""/>
          </a:pPr>
          <a:r>
            <a:rPr lang="en-US"/>
            <a:t>Grant Period</a:t>
          </a:r>
        </a:p>
      </dgm:t>
    </dgm:pt>
    <dgm:pt modelId="{CB2296C2-6643-4845-A58C-CAFE8A4FEBEE}" type="parTrans" cxnId="{AC5345DA-2BE4-4F35-8A55-567FF867A8F9}">
      <dgm:prSet/>
      <dgm:spPr/>
      <dgm:t>
        <a:bodyPr/>
        <a:lstStyle/>
        <a:p>
          <a:endParaRPr lang="en-US">
            <a:solidFill>
              <a:schemeClr val="bg1"/>
            </a:solidFill>
          </a:endParaRPr>
        </a:p>
      </dgm:t>
    </dgm:pt>
    <dgm:pt modelId="{DC64F50C-90F2-429A-AD3C-7DA02A9D42F2}" type="sibTrans" cxnId="{AC5345DA-2BE4-4F35-8A55-567FF867A8F9}">
      <dgm:prSet/>
      <dgm:spPr/>
      <dgm:t>
        <a:bodyPr/>
        <a:lstStyle/>
        <a:p>
          <a:endParaRPr lang="en-US">
            <a:solidFill>
              <a:schemeClr val="bg1"/>
            </a:solidFill>
          </a:endParaRPr>
        </a:p>
      </dgm:t>
    </dgm:pt>
    <dgm:pt modelId="{CD32F591-1902-4DFF-9E66-9A7B486EBE51}">
      <dgm:prSet/>
      <dgm:spPr/>
      <dgm:t>
        <a:bodyPr/>
        <a:lstStyle/>
        <a:p>
          <a:pPr>
            <a:buFont typeface="Courier New" panose="02070309020205020404" pitchFamily="49" charset="0"/>
            <a:buChar char="o"/>
          </a:pPr>
          <a:r>
            <a:rPr lang="en-US"/>
            <a:t>Applicants must be able to utilize the funds within a 12-month period beginning November 1, 2023 and ending October 31, 2024.</a:t>
          </a:r>
        </a:p>
      </dgm:t>
    </dgm:pt>
    <dgm:pt modelId="{B2602A50-7453-402E-B99F-EC180486D3D3}" type="parTrans" cxnId="{311CE4E1-6B9B-4F45-8BE5-EBA052BF083E}">
      <dgm:prSet/>
      <dgm:spPr/>
      <dgm:t>
        <a:bodyPr/>
        <a:lstStyle/>
        <a:p>
          <a:endParaRPr lang="en-US">
            <a:solidFill>
              <a:schemeClr val="bg1"/>
            </a:solidFill>
          </a:endParaRPr>
        </a:p>
      </dgm:t>
    </dgm:pt>
    <dgm:pt modelId="{804235F3-E1AD-4B37-9627-5A4A2D54CC23}" type="sibTrans" cxnId="{311CE4E1-6B9B-4F45-8BE5-EBA052BF083E}">
      <dgm:prSet/>
      <dgm:spPr/>
      <dgm:t>
        <a:bodyPr/>
        <a:lstStyle/>
        <a:p>
          <a:endParaRPr lang="en-US">
            <a:solidFill>
              <a:schemeClr val="bg1"/>
            </a:solidFill>
          </a:endParaRPr>
        </a:p>
      </dgm:t>
    </dgm:pt>
    <dgm:pt modelId="{BF4344E6-D3E9-4AEB-879C-44CBB0969365}">
      <dgm:prSet/>
      <dgm:spPr/>
      <dgm:t>
        <a:bodyPr/>
        <a:lstStyle/>
        <a:p>
          <a:pPr>
            <a:buFont typeface="Symbol" panose="05050102010706020507" pitchFamily="18" charset="2"/>
            <a:buChar char=""/>
          </a:pPr>
          <a:r>
            <a:rPr lang="en-US"/>
            <a:t>Protection of Information</a:t>
          </a:r>
        </a:p>
      </dgm:t>
    </dgm:pt>
    <dgm:pt modelId="{A16E42AB-AF32-492A-9CCA-50C739D5FCCC}" type="parTrans" cxnId="{AA968C02-A380-4A44-8209-EEE265502144}">
      <dgm:prSet/>
      <dgm:spPr/>
      <dgm:t>
        <a:bodyPr/>
        <a:lstStyle/>
        <a:p>
          <a:endParaRPr lang="en-US">
            <a:solidFill>
              <a:schemeClr val="bg1"/>
            </a:solidFill>
          </a:endParaRPr>
        </a:p>
      </dgm:t>
    </dgm:pt>
    <dgm:pt modelId="{F36F87AF-0D64-45D1-87D6-410AB5BC608F}" type="sibTrans" cxnId="{AA968C02-A380-4A44-8209-EEE265502144}">
      <dgm:prSet/>
      <dgm:spPr/>
      <dgm:t>
        <a:bodyPr/>
        <a:lstStyle/>
        <a:p>
          <a:endParaRPr lang="en-US">
            <a:solidFill>
              <a:schemeClr val="bg1"/>
            </a:solidFill>
          </a:endParaRPr>
        </a:p>
      </dgm:t>
    </dgm:pt>
    <dgm:pt modelId="{395E53CF-9DA0-435B-A4E6-ECF7D93B214C}">
      <dgm:prSet/>
      <dgm:spPr/>
      <dgm:t>
        <a:bodyPr/>
        <a:lstStyle/>
        <a:p>
          <a:pPr>
            <a:buFont typeface="Courier New" panose="02070309020205020404" pitchFamily="49" charset="0"/>
            <a:buChar char="o"/>
          </a:pPr>
          <a:r>
            <a:rPr lang="en-US"/>
            <a:t>All applicants will be required to provide a plan to protect patient information, including following guidelines in the Health Insurance Portability and Accountability Act of 1996 (HIPAA), as applicable.</a:t>
          </a:r>
        </a:p>
      </dgm:t>
    </dgm:pt>
    <dgm:pt modelId="{CC373241-9709-438F-9729-407DFC3811F8}" type="parTrans" cxnId="{D122F2BB-BC0F-482D-BC55-FC604D63846D}">
      <dgm:prSet/>
      <dgm:spPr/>
      <dgm:t>
        <a:bodyPr/>
        <a:lstStyle/>
        <a:p>
          <a:endParaRPr lang="en-US">
            <a:solidFill>
              <a:schemeClr val="bg1"/>
            </a:solidFill>
          </a:endParaRPr>
        </a:p>
      </dgm:t>
    </dgm:pt>
    <dgm:pt modelId="{0EB4E340-8B2A-4BB1-AE35-98932823413E}" type="sibTrans" cxnId="{D122F2BB-BC0F-482D-BC55-FC604D63846D}">
      <dgm:prSet/>
      <dgm:spPr/>
      <dgm:t>
        <a:bodyPr/>
        <a:lstStyle/>
        <a:p>
          <a:endParaRPr lang="en-US">
            <a:solidFill>
              <a:schemeClr val="bg1"/>
            </a:solidFill>
          </a:endParaRPr>
        </a:p>
      </dgm:t>
    </dgm:pt>
    <dgm:pt modelId="{0D2ACBE4-71AC-4F81-9B07-65802F20BFCA}">
      <dgm:prSet/>
      <dgm:spPr/>
      <dgm:t>
        <a:bodyPr/>
        <a:lstStyle/>
        <a:p>
          <a:pPr>
            <a:buFont typeface="Symbol" panose="05050102010706020507" pitchFamily="18" charset="2"/>
            <a:buChar char=""/>
          </a:pPr>
          <a:r>
            <a:rPr lang="en-US"/>
            <a:t>Relationship to AIDS United</a:t>
          </a:r>
        </a:p>
      </dgm:t>
    </dgm:pt>
    <dgm:pt modelId="{65557A51-1BE1-4372-9B58-2FEAAD802DE4}" type="parTrans" cxnId="{491DB2D6-28D3-4E04-85C2-956CA0EAC901}">
      <dgm:prSet/>
      <dgm:spPr/>
      <dgm:t>
        <a:bodyPr/>
        <a:lstStyle/>
        <a:p>
          <a:endParaRPr lang="en-US">
            <a:solidFill>
              <a:schemeClr val="bg1"/>
            </a:solidFill>
          </a:endParaRPr>
        </a:p>
      </dgm:t>
    </dgm:pt>
    <dgm:pt modelId="{F7181877-EE2A-44F7-A2DF-B694A681BB11}" type="sibTrans" cxnId="{491DB2D6-28D3-4E04-85C2-956CA0EAC901}">
      <dgm:prSet/>
      <dgm:spPr/>
      <dgm:t>
        <a:bodyPr/>
        <a:lstStyle/>
        <a:p>
          <a:endParaRPr lang="en-US">
            <a:solidFill>
              <a:schemeClr val="bg1"/>
            </a:solidFill>
          </a:endParaRPr>
        </a:p>
      </dgm:t>
    </dgm:pt>
    <dgm:pt modelId="{B7F57919-1CB9-402F-9673-1396F5E32951}">
      <dgm:prSet/>
      <dgm:spPr/>
      <dgm:t>
        <a:bodyPr/>
        <a:lstStyle/>
        <a:p>
          <a:pPr>
            <a:buFont typeface="Courier New" panose="02070309020205020404" pitchFamily="49" charset="0"/>
            <a:buChar char="o"/>
          </a:pPr>
          <a:r>
            <a:rPr lang="en-US"/>
            <a:t>Current AIDS United grantees, including current and past grantees of </a:t>
          </a:r>
          <a:r>
            <a:rPr lang="en-US" err="1"/>
            <a:t>iFORWARD</a:t>
          </a:r>
          <a:r>
            <a:rPr lang="en-US"/>
            <a:t> and/or the Southern HIV Impact Fund, are eligible to apply. Organizations that have not been funded by AIDS United before are also eligible to apply.</a:t>
          </a:r>
        </a:p>
      </dgm:t>
    </dgm:pt>
    <dgm:pt modelId="{7D534D03-46FE-4556-AB2F-9562233C7CD9}" type="parTrans" cxnId="{242A4DEE-11A2-45D4-AEF6-AF20344EFF2D}">
      <dgm:prSet/>
      <dgm:spPr/>
      <dgm:t>
        <a:bodyPr/>
        <a:lstStyle/>
        <a:p>
          <a:endParaRPr lang="en-US">
            <a:solidFill>
              <a:schemeClr val="bg1"/>
            </a:solidFill>
          </a:endParaRPr>
        </a:p>
      </dgm:t>
    </dgm:pt>
    <dgm:pt modelId="{6327689D-CF6A-47D4-B5DC-2A0751DFEB6E}" type="sibTrans" cxnId="{242A4DEE-11A2-45D4-AEF6-AF20344EFF2D}">
      <dgm:prSet/>
      <dgm:spPr/>
      <dgm:t>
        <a:bodyPr/>
        <a:lstStyle/>
        <a:p>
          <a:endParaRPr lang="en-US">
            <a:solidFill>
              <a:schemeClr val="bg1"/>
            </a:solidFill>
          </a:endParaRPr>
        </a:p>
      </dgm:t>
    </dgm:pt>
    <dgm:pt modelId="{8164B42B-9821-48E4-860A-ABEA6395563B}" type="pres">
      <dgm:prSet presAssocID="{75D5BF94-1CB7-4973-AB27-53CE47F7E8D6}" presName="linear" presStyleCnt="0">
        <dgm:presLayoutVars>
          <dgm:animLvl val="lvl"/>
          <dgm:resizeHandles val="exact"/>
        </dgm:presLayoutVars>
      </dgm:prSet>
      <dgm:spPr/>
    </dgm:pt>
    <dgm:pt modelId="{48477826-5E77-4243-9621-1B0AC2C4B9B8}" type="pres">
      <dgm:prSet presAssocID="{674E61B6-1F27-480C-B040-F2509DEB18F9}" presName="parentText" presStyleLbl="node1" presStyleIdx="0" presStyleCnt="9">
        <dgm:presLayoutVars>
          <dgm:chMax val="0"/>
          <dgm:bulletEnabled val="1"/>
        </dgm:presLayoutVars>
      </dgm:prSet>
      <dgm:spPr/>
    </dgm:pt>
    <dgm:pt modelId="{B2A33DE9-94EE-4857-B5F9-234BDBAC8789}" type="pres">
      <dgm:prSet presAssocID="{674E61B6-1F27-480C-B040-F2509DEB18F9}" presName="childText" presStyleLbl="revTx" presStyleIdx="0" presStyleCnt="9">
        <dgm:presLayoutVars>
          <dgm:bulletEnabled val="1"/>
        </dgm:presLayoutVars>
      </dgm:prSet>
      <dgm:spPr/>
    </dgm:pt>
    <dgm:pt modelId="{4519D03E-13E2-41F7-A4C7-E2163AB2AEB6}" type="pres">
      <dgm:prSet presAssocID="{73FAC388-94FC-49E3-B4BA-5F701D63DDB9}" presName="parentText" presStyleLbl="node1" presStyleIdx="1" presStyleCnt="9">
        <dgm:presLayoutVars>
          <dgm:chMax val="0"/>
          <dgm:bulletEnabled val="1"/>
        </dgm:presLayoutVars>
      </dgm:prSet>
      <dgm:spPr/>
    </dgm:pt>
    <dgm:pt modelId="{39FB6392-BFD1-4F0C-BDBB-AE36BCA7C87D}" type="pres">
      <dgm:prSet presAssocID="{73FAC388-94FC-49E3-B4BA-5F701D63DDB9}" presName="childText" presStyleLbl="revTx" presStyleIdx="1" presStyleCnt="9">
        <dgm:presLayoutVars>
          <dgm:bulletEnabled val="1"/>
        </dgm:presLayoutVars>
      </dgm:prSet>
      <dgm:spPr/>
    </dgm:pt>
    <dgm:pt modelId="{859817CA-D920-4B08-9BEC-B56E11E9A928}" type="pres">
      <dgm:prSet presAssocID="{2B63477B-85E4-4C2E-AE76-2E6255941122}" presName="parentText" presStyleLbl="node1" presStyleIdx="2" presStyleCnt="9">
        <dgm:presLayoutVars>
          <dgm:chMax val="0"/>
          <dgm:bulletEnabled val="1"/>
        </dgm:presLayoutVars>
      </dgm:prSet>
      <dgm:spPr/>
    </dgm:pt>
    <dgm:pt modelId="{6C47D722-3A92-4E28-99B5-63594B2DDB1E}" type="pres">
      <dgm:prSet presAssocID="{2B63477B-85E4-4C2E-AE76-2E6255941122}" presName="childText" presStyleLbl="revTx" presStyleIdx="2" presStyleCnt="9">
        <dgm:presLayoutVars>
          <dgm:bulletEnabled val="1"/>
        </dgm:presLayoutVars>
      </dgm:prSet>
      <dgm:spPr/>
    </dgm:pt>
    <dgm:pt modelId="{CEBCEC5D-2A00-469F-8F02-0BDD10CBCBF5}" type="pres">
      <dgm:prSet presAssocID="{75F59601-ACFA-4114-9D77-2E4CD705D14B}" presName="parentText" presStyleLbl="node1" presStyleIdx="3" presStyleCnt="9">
        <dgm:presLayoutVars>
          <dgm:chMax val="0"/>
          <dgm:bulletEnabled val="1"/>
        </dgm:presLayoutVars>
      </dgm:prSet>
      <dgm:spPr/>
    </dgm:pt>
    <dgm:pt modelId="{E646B7A4-FD84-40E4-91DE-848088F565B4}" type="pres">
      <dgm:prSet presAssocID="{75F59601-ACFA-4114-9D77-2E4CD705D14B}" presName="childText" presStyleLbl="revTx" presStyleIdx="3" presStyleCnt="9">
        <dgm:presLayoutVars>
          <dgm:bulletEnabled val="1"/>
        </dgm:presLayoutVars>
      </dgm:prSet>
      <dgm:spPr/>
    </dgm:pt>
    <dgm:pt modelId="{87A188F0-D16E-44DB-AADD-74F0F15E84A4}" type="pres">
      <dgm:prSet presAssocID="{EC42421C-D809-45B6-86C2-B7D453BCF8CD}" presName="parentText" presStyleLbl="node1" presStyleIdx="4" presStyleCnt="9">
        <dgm:presLayoutVars>
          <dgm:chMax val="0"/>
          <dgm:bulletEnabled val="1"/>
        </dgm:presLayoutVars>
      </dgm:prSet>
      <dgm:spPr/>
    </dgm:pt>
    <dgm:pt modelId="{5F0B803F-8525-4173-BA11-DFA33F27B032}" type="pres">
      <dgm:prSet presAssocID="{EC42421C-D809-45B6-86C2-B7D453BCF8CD}" presName="childText" presStyleLbl="revTx" presStyleIdx="4" presStyleCnt="9">
        <dgm:presLayoutVars>
          <dgm:bulletEnabled val="1"/>
        </dgm:presLayoutVars>
      </dgm:prSet>
      <dgm:spPr/>
    </dgm:pt>
    <dgm:pt modelId="{F693DFBC-2C86-42B3-9E91-CC8AD553473A}" type="pres">
      <dgm:prSet presAssocID="{A85C877D-F2B8-437B-A8F6-19EE5E56415E}" presName="parentText" presStyleLbl="node1" presStyleIdx="5" presStyleCnt="9">
        <dgm:presLayoutVars>
          <dgm:chMax val="0"/>
          <dgm:bulletEnabled val="1"/>
        </dgm:presLayoutVars>
      </dgm:prSet>
      <dgm:spPr/>
    </dgm:pt>
    <dgm:pt modelId="{70A7A441-9149-4101-8FB7-83ACEF118D41}" type="pres">
      <dgm:prSet presAssocID="{A85C877D-F2B8-437B-A8F6-19EE5E56415E}" presName="childText" presStyleLbl="revTx" presStyleIdx="5" presStyleCnt="9">
        <dgm:presLayoutVars>
          <dgm:bulletEnabled val="1"/>
        </dgm:presLayoutVars>
      </dgm:prSet>
      <dgm:spPr/>
    </dgm:pt>
    <dgm:pt modelId="{021FA9C3-4A09-492B-9026-86A79881C491}" type="pres">
      <dgm:prSet presAssocID="{273F8A9D-A4B8-4612-B9DD-035BCFF689AD}" presName="parentText" presStyleLbl="node1" presStyleIdx="6" presStyleCnt="9">
        <dgm:presLayoutVars>
          <dgm:chMax val="0"/>
          <dgm:bulletEnabled val="1"/>
        </dgm:presLayoutVars>
      </dgm:prSet>
      <dgm:spPr/>
    </dgm:pt>
    <dgm:pt modelId="{4B930455-DE35-412B-8B2F-DDA4B8419A57}" type="pres">
      <dgm:prSet presAssocID="{273F8A9D-A4B8-4612-B9DD-035BCFF689AD}" presName="childText" presStyleLbl="revTx" presStyleIdx="6" presStyleCnt="9">
        <dgm:presLayoutVars>
          <dgm:bulletEnabled val="1"/>
        </dgm:presLayoutVars>
      </dgm:prSet>
      <dgm:spPr/>
    </dgm:pt>
    <dgm:pt modelId="{B24067E1-4A7B-40B2-A4BB-966BF7ECA0F4}" type="pres">
      <dgm:prSet presAssocID="{BF4344E6-D3E9-4AEB-879C-44CBB0969365}" presName="parentText" presStyleLbl="node1" presStyleIdx="7" presStyleCnt="9">
        <dgm:presLayoutVars>
          <dgm:chMax val="0"/>
          <dgm:bulletEnabled val="1"/>
        </dgm:presLayoutVars>
      </dgm:prSet>
      <dgm:spPr/>
    </dgm:pt>
    <dgm:pt modelId="{33F482DF-7FB7-47C0-9386-D7E482FEEBDC}" type="pres">
      <dgm:prSet presAssocID="{BF4344E6-D3E9-4AEB-879C-44CBB0969365}" presName="childText" presStyleLbl="revTx" presStyleIdx="7" presStyleCnt="9">
        <dgm:presLayoutVars>
          <dgm:bulletEnabled val="1"/>
        </dgm:presLayoutVars>
      </dgm:prSet>
      <dgm:spPr/>
    </dgm:pt>
    <dgm:pt modelId="{BF4136B4-78F5-4BF7-A682-8D1E2AF50C71}" type="pres">
      <dgm:prSet presAssocID="{0D2ACBE4-71AC-4F81-9B07-65802F20BFCA}" presName="parentText" presStyleLbl="node1" presStyleIdx="8" presStyleCnt="9">
        <dgm:presLayoutVars>
          <dgm:chMax val="0"/>
          <dgm:bulletEnabled val="1"/>
        </dgm:presLayoutVars>
      </dgm:prSet>
      <dgm:spPr/>
    </dgm:pt>
    <dgm:pt modelId="{83BB591B-0F84-49F7-AE9F-05874DB6F16E}" type="pres">
      <dgm:prSet presAssocID="{0D2ACBE4-71AC-4F81-9B07-65802F20BFCA}" presName="childText" presStyleLbl="revTx" presStyleIdx="8" presStyleCnt="9">
        <dgm:presLayoutVars>
          <dgm:bulletEnabled val="1"/>
        </dgm:presLayoutVars>
      </dgm:prSet>
      <dgm:spPr/>
    </dgm:pt>
  </dgm:ptLst>
  <dgm:cxnLst>
    <dgm:cxn modelId="{AA968C02-A380-4A44-8209-EEE265502144}" srcId="{75D5BF94-1CB7-4973-AB27-53CE47F7E8D6}" destId="{BF4344E6-D3E9-4AEB-879C-44CBB0969365}" srcOrd="7" destOrd="0" parTransId="{A16E42AB-AF32-492A-9CCA-50C739D5FCCC}" sibTransId="{F36F87AF-0D64-45D1-87D6-410AB5BC608F}"/>
    <dgm:cxn modelId="{C8EB7D09-73CA-45A5-A196-E09ADEBCB97B}" srcId="{73FAC388-94FC-49E3-B4BA-5F701D63DDB9}" destId="{42272445-6F6F-465D-BA22-4C2F7441D915}" srcOrd="0" destOrd="0" parTransId="{15EC075D-430D-4902-A286-872DDC5DC353}" sibTransId="{BE8948EC-30BB-4DDE-91EA-A669ED32807F}"/>
    <dgm:cxn modelId="{3599A515-DF46-4D6C-AA0B-6036F34A353F}" type="presOf" srcId="{A85C877D-F2B8-437B-A8F6-19EE5E56415E}" destId="{F693DFBC-2C86-42B3-9E91-CC8AD553473A}" srcOrd="0" destOrd="0" presId="urn:microsoft.com/office/officeart/2005/8/layout/vList2"/>
    <dgm:cxn modelId="{96B13417-DE50-41AA-AF8E-CCC8C3BE355B}" type="presOf" srcId="{BF4344E6-D3E9-4AEB-879C-44CBB0969365}" destId="{B24067E1-4A7B-40B2-A4BB-966BF7ECA0F4}" srcOrd="0" destOrd="0" presId="urn:microsoft.com/office/officeart/2005/8/layout/vList2"/>
    <dgm:cxn modelId="{42874620-7943-467E-A6C5-B97DDFE9FF14}" srcId="{75D5BF94-1CB7-4973-AB27-53CE47F7E8D6}" destId="{A85C877D-F2B8-437B-A8F6-19EE5E56415E}" srcOrd="5" destOrd="0" parTransId="{0D5E174E-A3B0-4E69-A3B4-1643A1F40099}" sibTransId="{6FDD504E-481B-42A9-95D3-D02703280C52}"/>
    <dgm:cxn modelId="{17F6703D-1871-4F6A-AA12-777EFB1768F0}" type="presOf" srcId="{2B63477B-85E4-4C2E-AE76-2E6255941122}" destId="{859817CA-D920-4B08-9BEC-B56E11E9A928}" srcOrd="0" destOrd="0" presId="urn:microsoft.com/office/officeart/2005/8/layout/vList2"/>
    <dgm:cxn modelId="{7D6ABB3E-8AC2-4042-8A0C-7D4661EF6D80}" srcId="{A85C877D-F2B8-437B-A8F6-19EE5E56415E}" destId="{B83F4ECD-2258-4274-8A3F-066E5B228C57}" srcOrd="0" destOrd="0" parTransId="{EB90378B-17F1-4780-B6F7-74741957E04E}" sibTransId="{C6CB0A7E-A18B-49B2-957C-E29C3FB41801}"/>
    <dgm:cxn modelId="{9467C55B-FCF2-447E-B02B-F78CCCD517A9}" type="presOf" srcId="{B7F57919-1CB9-402F-9673-1396F5E32951}" destId="{83BB591B-0F84-49F7-AE9F-05874DB6F16E}" srcOrd="0" destOrd="0" presId="urn:microsoft.com/office/officeart/2005/8/layout/vList2"/>
    <dgm:cxn modelId="{7AFC2E5E-C4CF-416D-88E0-77D5A4B3CA73}" type="presOf" srcId="{75F59601-ACFA-4114-9D77-2E4CD705D14B}" destId="{CEBCEC5D-2A00-469F-8F02-0BDD10CBCBF5}" srcOrd="0" destOrd="0" presId="urn:microsoft.com/office/officeart/2005/8/layout/vList2"/>
    <dgm:cxn modelId="{0BEE0C64-BF4A-4595-A708-2BC398C27D56}" type="presOf" srcId="{0BEB3EE7-62ED-495F-AB3D-9973CC2AAAB5}" destId="{E646B7A4-FD84-40E4-91DE-848088F565B4}" srcOrd="0" destOrd="0" presId="urn:microsoft.com/office/officeart/2005/8/layout/vList2"/>
    <dgm:cxn modelId="{8693F464-BE76-489D-A82C-ADBB4492D36B}" type="presOf" srcId="{DAC25BDA-B2DA-49B5-B0C1-FDFEB9B2825B}" destId="{5F0B803F-8525-4173-BA11-DFA33F27B032}" srcOrd="0" destOrd="0" presId="urn:microsoft.com/office/officeart/2005/8/layout/vList2"/>
    <dgm:cxn modelId="{10643D66-FD35-493D-8A6F-E5E42A16B219}" srcId="{75D5BF94-1CB7-4973-AB27-53CE47F7E8D6}" destId="{75F59601-ACFA-4114-9D77-2E4CD705D14B}" srcOrd="3" destOrd="0" parTransId="{92252690-8632-42BA-90F9-58F453DABEA4}" sibTransId="{08C228CC-A525-4B9F-8864-8A1CD3B31C08}"/>
    <dgm:cxn modelId="{8A9F424E-D0FE-4502-B0B1-5F2B39D12FAC}" type="presOf" srcId="{071035B0-F637-4845-B5CB-251DC41F303A}" destId="{B2A33DE9-94EE-4857-B5F9-234BDBAC8789}" srcOrd="0" destOrd="0" presId="urn:microsoft.com/office/officeart/2005/8/layout/vList2"/>
    <dgm:cxn modelId="{03F9EB57-4AA4-433E-8BB2-2F736B92722B}" type="presOf" srcId="{0D2ACBE4-71AC-4F81-9B07-65802F20BFCA}" destId="{BF4136B4-78F5-4BF7-A682-8D1E2AF50C71}" srcOrd="0" destOrd="0" presId="urn:microsoft.com/office/officeart/2005/8/layout/vList2"/>
    <dgm:cxn modelId="{49C9345A-9CE7-4E3B-AF20-B09A40D82267}" type="presOf" srcId="{75D5BF94-1CB7-4973-AB27-53CE47F7E8D6}" destId="{8164B42B-9821-48E4-860A-ABEA6395563B}" srcOrd="0" destOrd="0" presId="urn:microsoft.com/office/officeart/2005/8/layout/vList2"/>
    <dgm:cxn modelId="{9578E57F-C408-46C5-BDE4-86778946C761}" type="presOf" srcId="{395E53CF-9DA0-435B-A4E6-ECF7D93B214C}" destId="{33F482DF-7FB7-47C0-9386-D7E482FEEBDC}" srcOrd="0" destOrd="0" presId="urn:microsoft.com/office/officeart/2005/8/layout/vList2"/>
    <dgm:cxn modelId="{962B4E83-B4C4-4FDF-A57C-414719D4BDC6}" srcId="{674E61B6-1F27-480C-B040-F2509DEB18F9}" destId="{071035B0-F637-4845-B5CB-251DC41F303A}" srcOrd="0" destOrd="0" parTransId="{788F6625-3275-4894-8D3E-50111D14A002}" sibTransId="{80581E3F-A596-454B-99E8-653F337B9233}"/>
    <dgm:cxn modelId="{14CA2F88-88B5-42C4-BD55-2F3A37B61031}" type="presOf" srcId="{B83F4ECD-2258-4274-8A3F-066E5B228C57}" destId="{70A7A441-9149-4101-8FB7-83ACEF118D41}" srcOrd="0" destOrd="0" presId="urn:microsoft.com/office/officeart/2005/8/layout/vList2"/>
    <dgm:cxn modelId="{68EC069E-1A56-42DE-99BC-708BFB970DFA}" srcId="{75D5BF94-1CB7-4973-AB27-53CE47F7E8D6}" destId="{674E61B6-1F27-480C-B040-F2509DEB18F9}" srcOrd="0" destOrd="0" parTransId="{02C737CD-DC5D-4F1D-9200-27DFCA9FE550}" sibTransId="{D556ACAE-EA51-454B-94CB-5AFEB0D4A065}"/>
    <dgm:cxn modelId="{2D5A10A7-67B2-4F1E-96DF-896748E5EBF3}" srcId="{75D5BF94-1CB7-4973-AB27-53CE47F7E8D6}" destId="{73FAC388-94FC-49E3-B4BA-5F701D63DDB9}" srcOrd="1" destOrd="0" parTransId="{94A1150D-4D5D-4A63-B24C-EA061258CA1D}" sibTransId="{9D36864F-5A55-4C4D-80B1-A91807ED4A2E}"/>
    <dgm:cxn modelId="{726D11AC-6325-4409-81C2-514464449CBA}" type="presOf" srcId="{EC42421C-D809-45B6-86C2-B7D453BCF8CD}" destId="{87A188F0-D16E-44DB-AADD-74F0F15E84A4}" srcOrd="0" destOrd="0" presId="urn:microsoft.com/office/officeart/2005/8/layout/vList2"/>
    <dgm:cxn modelId="{2BB820BA-C7DF-4FA4-8B38-96D25EB476FA}" type="presOf" srcId="{BAA20177-515D-4B9C-9D81-B5566B73DE48}" destId="{6C47D722-3A92-4E28-99B5-63594B2DDB1E}" srcOrd="0" destOrd="0" presId="urn:microsoft.com/office/officeart/2005/8/layout/vList2"/>
    <dgm:cxn modelId="{D122F2BB-BC0F-482D-BC55-FC604D63846D}" srcId="{BF4344E6-D3E9-4AEB-879C-44CBB0969365}" destId="{395E53CF-9DA0-435B-A4E6-ECF7D93B214C}" srcOrd="0" destOrd="0" parTransId="{CC373241-9709-438F-9729-407DFC3811F8}" sibTransId="{0EB4E340-8B2A-4BB1-AE35-98932823413E}"/>
    <dgm:cxn modelId="{36A5CCC1-BABE-4D5B-BD71-F6FE2A14EF4F}" type="presOf" srcId="{674E61B6-1F27-480C-B040-F2509DEB18F9}" destId="{48477826-5E77-4243-9621-1B0AC2C4B9B8}" srcOrd="0" destOrd="0" presId="urn:microsoft.com/office/officeart/2005/8/layout/vList2"/>
    <dgm:cxn modelId="{EBF2EDC1-4653-46BA-AEB2-48E44495B6DA}" type="presOf" srcId="{42272445-6F6F-465D-BA22-4C2F7441D915}" destId="{39FB6392-BFD1-4F0C-BDBB-AE36BCA7C87D}" srcOrd="0" destOrd="0" presId="urn:microsoft.com/office/officeart/2005/8/layout/vList2"/>
    <dgm:cxn modelId="{A71BA7C3-FEDB-4E10-878B-51D455535CEB}" srcId="{EC42421C-D809-45B6-86C2-B7D453BCF8CD}" destId="{DAC25BDA-B2DA-49B5-B0C1-FDFEB9B2825B}" srcOrd="0" destOrd="0" parTransId="{600B69C0-385A-4349-934E-AF07367B2720}" sibTransId="{12A17029-B32E-422D-978C-F5D80926957E}"/>
    <dgm:cxn modelId="{4A8AA8CA-952B-434E-B95D-866D9352DD7D}" type="presOf" srcId="{73FAC388-94FC-49E3-B4BA-5F701D63DDB9}" destId="{4519D03E-13E2-41F7-A4C7-E2163AB2AEB6}" srcOrd="0" destOrd="0" presId="urn:microsoft.com/office/officeart/2005/8/layout/vList2"/>
    <dgm:cxn modelId="{72F276D4-D796-4D30-81B6-E15A5A48631C}" srcId="{75F59601-ACFA-4114-9D77-2E4CD705D14B}" destId="{0BEB3EE7-62ED-495F-AB3D-9973CC2AAAB5}" srcOrd="0" destOrd="0" parTransId="{C6BCBD7E-41B9-42B6-99AD-8DF8550A2084}" sibTransId="{B57B3EA9-A9E0-455E-84C1-2D896E050C37}"/>
    <dgm:cxn modelId="{491DB2D6-28D3-4E04-85C2-956CA0EAC901}" srcId="{75D5BF94-1CB7-4973-AB27-53CE47F7E8D6}" destId="{0D2ACBE4-71AC-4F81-9B07-65802F20BFCA}" srcOrd="8" destOrd="0" parTransId="{65557A51-1BE1-4372-9B58-2FEAAD802DE4}" sibTransId="{F7181877-EE2A-44F7-A2DF-B694A681BB11}"/>
    <dgm:cxn modelId="{CBB98ED9-A46B-40E6-8F35-9A217FF0ED12}" srcId="{75D5BF94-1CB7-4973-AB27-53CE47F7E8D6}" destId="{EC42421C-D809-45B6-86C2-B7D453BCF8CD}" srcOrd="4" destOrd="0" parTransId="{52605FB9-E66E-4D6A-98C7-4CB961B32413}" sibTransId="{F00AC4D5-AB09-4BCD-9324-6BEDA0054A8E}"/>
    <dgm:cxn modelId="{9BABFBD9-7BD5-490A-8B5C-CA408F38F57C}" type="presOf" srcId="{273F8A9D-A4B8-4612-B9DD-035BCFF689AD}" destId="{021FA9C3-4A09-492B-9026-86A79881C491}" srcOrd="0" destOrd="0" presId="urn:microsoft.com/office/officeart/2005/8/layout/vList2"/>
    <dgm:cxn modelId="{AC5345DA-2BE4-4F35-8A55-567FF867A8F9}" srcId="{75D5BF94-1CB7-4973-AB27-53CE47F7E8D6}" destId="{273F8A9D-A4B8-4612-B9DD-035BCFF689AD}" srcOrd="6" destOrd="0" parTransId="{CB2296C2-6643-4845-A58C-CAFE8A4FEBEE}" sibTransId="{DC64F50C-90F2-429A-AD3C-7DA02A9D42F2}"/>
    <dgm:cxn modelId="{14B133DE-8736-4453-96B7-FF6DA2191465}" srcId="{2B63477B-85E4-4C2E-AE76-2E6255941122}" destId="{BAA20177-515D-4B9C-9D81-B5566B73DE48}" srcOrd="0" destOrd="0" parTransId="{B9F9D8B5-6950-46A8-9EC6-B96C569DCF12}" sibTransId="{37F1210C-E0A2-403B-B577-CCCB728DD8FF}"/>
    <dgm:cxn modelId="{311CE4E1-6B9B-4F45-8BE5-EBA052BF083E}" srcId="{273F8A9D-A4B8-4612-B9DD-035BCFF689AD}" destId="{CD32F591-1902-4DFF-9E66-9A7B486EBE51}" srcOrd="0" destOrd="0" parTransId="{B2602A50-7453-402E-B99F-EC180486D3D3}" sibTransId="{804235F3-E1AD-4B37-9627-5A4A2D54CC23}"/>
    <dgm:cxn modelId="{F1B43FE5-BB98-466B-B452-56DC65D80730}" srcId="{75D5BF94-1CB7-4973-AB27-53CE47F7E8D6}" destId="{2B63477B-85E4-4C2E-AE76-2E6255941122}" srcOrd="2" destOrd="0" parTransId="{02CBAA50-8ED7-469C-863B-F779A1BBC6C1}" sibTransId="{A5D06594-13E8-42CB-BD52-D29935D8F2D6}"/>
    <dgm:cxn modelId="{3C74CAE8-24AB-42A3-A249-9ABB5BE3B73C}" type="presOf" srcId="{CD32F591-1902-4DFF-9E66-9A7B486EBE51}" destId="{4B930455-DE35-412B-8B2F-DDA4B8419A57}" srcOrd="0" destOrd="0" presId="urn:microsoft.com/office/officeart/2005/8/layout/vList2"/>
    <dgm:cxn modelId="{242A4DEE-11A2-45D4-AEF6-AF20344EFF2D}" srcId="{0D2ACBE4-71AC-4F81-9B07-65802F20BFCA}" destId="{B7F57919-1CB9-402F-9673-1396F5E32951}" srcOrd="0" destOrd="0" parTransId="{7D534D03-46FE-4556-AB2F-9562233C7CD9}" sibTransId="{6327689D-CF6A-47D4-B5DC-2A0751DFEB6E}"/>
    <dgm:cxn modelId="{E7008388-7AAA-4703-B176-B2811A58DBA3}" type="presParOf" srcId="{8164B42B-9821-48E4-860A-ABEA6395563B}" destId="{48477826-5E77-4243-9621-1B0AC2C4B9B8}" srcOrd="0" destOrd="0" presId="urn:microsoft.com/office/officeart/2005/8/layout/vList2"/>
    <dgm:cxn modelId="{E185D3BE-422E-4548-8677-839526D60836}" type="presParOf" srcId="{8164B42B-9821-48E4-860A-ABEA6395563B}" destId="{B2A33DE9-94EE-4857-B5F9-234BDBAC8789}" srcOrd="1" destOrd="0" presId="urn:microsoft.com/office/officeart/2005/8/layout/vList2"/>
    <dgm:cxn modelId="{49745050-A293-4889-8C56-F2E5CBB3F8FF}" type="presParOf" srcId="{8164B42B-9821-48E4-860A-ABEA6395563B}" destId="{4519D03E-13E2-41F7-A4C7-E2163AB2AEB6}" srcOrd="2" destOrd="0" presId="urn:microsoft.com/office/officeart/2005/8/layout/vList2"/>
    <dgm:cxn modelId="{FD5CAC82-E69F-483B-9C43-5C5617800CFA}" type="presParOf" srcId="{8164B42B-9821-48E4-860A-ABEA6395563B}" destId="{39FB6392-BFD1-4F0C-BDBB-AE36BCA7C87D}" srcOrd="3" destOrd="0" presId="urn:microsoft.com/office/officeart/2005/8/layout/vList2"/>
    <dgm:cxn modelId="{B90A91CA-A1C0-4C85-879D-2275F128580D}" type="presParOf" srcId="{8164B42B-9821-48E4-860A-ABEA6395563B}" destId="{859817CA-D920-4B08-9BEC-B56E11E9A928}" srcOrd="4" destOrd="0" presId="urn:microsoft.com/office/officeart/2005/8/layout/vList2"/>
    <dgm:cxn modelId="{2DCF54BD-E4FA-4211-BAAC-18E14F5D81C7}" type="presParOf" srcId="{8164B42B-9821-48E4-860A-ABEA6395563B}" destId="{6C47D722-3A92-4E28-99B5-63594B2DDB1E}" srcOrd="5" destOrd="0" presId="urn:microsoft.com/office/officeart/2005/8/layout/vList2"/>
    <dgm:cxn modelId="{D8AB6F57-44DB-41E4-ACFE-DB4669285067}" type="presParOf" srcId="{8164B42B-9821-48E4-860A-ABEA6395563B}" destId="{CEBCEC5D-2A00-469F-8F02-0BDD10CBCBF5}" srcOrd="6" destOrd="0" presId="urn:microsoft.com/office/officeart/2005/8/layout/vList2"/>
    <dgm:cxn modelId="{8E70E9F1-6ACE-465E-83E5-2BEFCCB85A4F}" type="presParOf" srcId="{8164B42B-9821-48E4-860A-ABEA6395563B}" destId="{E646B7A4-FD84-40E4-91DE-848088F565B4}" srcOrd="7" destOrd="0" presId="urn:microsoft.com/office/officeart/2005/8/layout/vList2"/>
    <dgm:cxn modelId="{AC6357ED-BD1F-4E7B-82B6-21E57AEF12F4}" type="presParOf" srcId="{8164B42B-9821-48E4-860A-ABEA6395563B}" destId="{87A188F0-D16E-44DB-AADD-74F0F15E84A4}" srcOrd="8" destOrd="0" presId="urn:microsoft.com/office/officeart/2005/8/layout/vList2"/>
    <dgm:cxn modelId="{3EE3AD8E-E783-40A2-80B8-D23DBC3575B4}" type="presParOf" srcId="{8164B42B-9821-48E4-860A-ABEA6395563B}" destId="{5F0B803F-8525-4173-BA11-DFA33F27B032}" srcOrd="9" destOrd="0" presId="urn:microsoft.com/office/officeart/2005/8/layout/vList2"/>
    <dgm:cxn modelId="{59994B14-998B-4DFC-88DA-8ADE732E7E6A}" type="presParOf" srcId="{8164B42B-9821-48E4-860A-ABEA6395563B}" destId="{F693DFBC-2C86-42B3-9E91-CC8AD553473A}" srcOrd="10" destOrd="0" presId="urn:microsoft.com/office/officeart/2005/8/layout/vList2"/>
    <dgm:cxn modelId="{179FCC70-C0C7-42F2-84DA-D650A1B94A0B}" type="presParOf" srcId="{8164B42B-9821-48E4-860A-ABEA6395563B}" destId="{70A7A441-9149-4101-8FB7-83ACEF118D41}" srcOrd="11" destOrd="0" presId="urn:microsoft.com/office/officeart/2005/8/layout/vList2"/>
    <dgm:cxn modelId="{85D93B23-781D-4F4B-8CA2-54A0C388273A}" type="presParOf" srcId="{8164B42B-9821-48E4-860A-ABEA6395563B}" destId="{021FA9C3-4A09-492B-9026-86A79881C491}" srcOrd="12" destOrd="0" presId="urn:microsoft.com/office/officeart/2005/8/layout/vList2"/>
    <dgm:cxn modelId="{8CADCBA8-1091-4BB0-BC9E-723FE922EEC7}" type="presParOf" srcId="{8164B42B-9821-48E4-860A-ABEA6395563B}" destId="{4B930455-DE35-412B-8B2F-DDA4B8419A57}" srcOrd="13" destOrd="0" presId="urn:microsoft.com/office/officeart/2005/8/layout/vList2"/>
    <dgm:cxn modelId="{A5C2F290-9554-40E4-9042-AA26F0D8D181}" type="presParOf" srcId="{8164B42B-9821-48E4-860A-ABEA6395563B}" destId="{B24067E1-4A7B-40B2-A4BB-966BF7ECA0F4}" srcOrd="14" destOrd="0" presId="urn:microsoft.com/office/officeart/2005/8/layout/vList2"/>
    <dgm:cxn modelId="{F8F25348-C16E-487C-8F14-A0E17B3A01D2}" type="presParOf" srcId="{8164B42B-9821-48E4-860A-ABEA6395563B}" destId="{33F482DF-7FB7-47C0-9386-D7E482FEEBDC}" srcOrd="15" destOrd="0" presId="urn:microsoft.com/office/officeart/2005/8/layout/vList2"/>
    <dgm:cxn modelId="{CD78C8D3-4343-421F-8FB9-25563A751324}" type="presParOf" srcId="{8164B42B-9821-48E4-860A-ABEA6395563B}" destId="{BF4136B4-78F5-4BF7-A682-8D1E2AF50C71}" srcOrd="16" destOrd="0" presId="urn:microsoft.com/office/officeart/2005/8/layout/vList2"/>
    <dgm:cxn modelId="{E8D221C2-5513-417C-89BE-C2DC7E2F889D}" type="presParOf" srcId="{8164B42B-9821-48E4-860A-ABEA6395563B}" destId="{83BB591B-0F84-49F7-AE9F-05874DB6F16E}" srcOrd="1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E4504-E0B9-4A4A-83DA-105D5F12DB5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9E0F4926-D957-4CF3-92D6-2F0227FAF008}">
      <dgm:prSet phldrT="[Text]"/>
      <dgm:spPr/>
      <dgm:t>
        <a:bodyPr/>
        <a:lstStyle/>
        <a:p>
          <a:r>
            <a:rPr lang="en-US" b="1"/>
            <a:t>Organizational Overview</a:t>
          </a:r>
        </a:p>
      </dgm:t>
    </dgm:pt>
    <dgm:pt modelId="{E224B425-64F8-40AC-88DB-B69EB251FC18}" type="parTrans" cxnId="{57786E5F-E3FD-423F-A598-4C9DB448C2AA}">
      <dgm:prSet/>
      <dgm:spPr/>
      <dgm:t>
        <a:bodyPr/>
        <a:lstStyle/>
        <a:p>
          <a:endParaRPr lang="en-US" b="1"/>
        </a:p>
      </dgm:t>
    </dgm:pt>
    <dgm:pt modelId="{BE04F6F4-65E3-44EE-B183-B813AC57BA0D}" type="sibTrans" cxnId="{57786E5F-E3FD-423F-A598-4C9DB448C2AA}">
      <dgm:prSet/>
      <dgm:spPr/>
      <dgm:t>
        <a:bodyPr/>
        <a:lstStyle/>
        <a:p>
          <a:endParaRPr lang="en-US" b="1"/>
        </a:p>
      </dgm:t>
    </dgm:pt>
    <dgm:pt modelId="{24614258-5348-4171-ABA2-5110E0C4D34E}">
      <dgm:prSet phldrT="[Text]"/>
      <dgm:spPr/>
      <dgm:t>
        <a:bodyPr/>
        <a:lstStyle/>
        <a:p>
          <a:r>
            <a:rPr lang="en-US" b="1"/>
            <a:t>Organizational Leadership</a:t>
          </a:r>
        </a:p>
      </dgm:t>
    </dgm:pt>
    <dgm:pt modelId="{3F8E5FEC-004E-4CC9-860D-50F22E5730E4}" type="parTrans" cxnId="{FC04F493-58DC-45C0-A5E0-CFB280BC73F0}">
      <dgm:prSet/>
      <dgm:spPr/>
      <dgm:t>
        <a:bodyPr/>
        <a:lstStyle/>
        <a:p>
          <a:endParaRPr lang="en-US" b="1"/>
        </a:p>
      </dgm:t>
    </dgm:pt>
    <dgm:pt modelId="{1D018AF9-10DC-48BC-A669-3B09D43E45E2}" type="sibTrans" cxnId="{FC04F493-58DC-45C0-A5E0-CFB280BC73F0}">
      <dgm:prSet/>
      <dgm:spPr/>
      <dgm:t>
        <a:bodyPr/>
        <a:lstStyle/>
        <a:p>
          <a:endParaRPr lang="en-US" b="1"/>
        </a:p>
      </dgm:t>
    </dgm:pt>
    <dgm:pt modelId="{A91A37EE-65ED-4940-A913-6DBEC22A9E70}">
      <dgm:prSet phldrT="[Text]"/>
      <dgm:spPr/>
      <dgm:t>
        <a:bodyPr/>
        <a:lstStyle/>
        <a:p>
          <a:r>
            <a:rPr lang="en-US" b="1"/>
            <a:t>Grant Request Overview</a:t>
          </a:r>
        </a:p>
      </dgm:t>
    </dgm:pt>
    <dgm:pt modelId="{503521C1-D750-41CF-9C70-59A1C83204BC}" type="parTrans" cxnId="{9076192C-2956-450C-BE02-F54418E64817}">
      <dgm:prSet/>
      <dgm:spPr/>
      <dgm:t>
        <a:bodyPr/>
        <a:lstStyle/>
        <a:p>
          <a:endParaRPr lang="en-US" b="1"/>
        </a:p>
      </dgm:t>
    </dgm:pt>
    <dgm:pt modelId="{FA4BA98D-EDDB-4511-8196-ED95522CE82A}" type="sibTrans" cxnId="{9076192C-2956-450C-BE02-F54418E64817}">
      <dgm:prSet/>
      <dgm:spPr/>
      <dgm:t>
        <a:bodyPr/>
        <a:lstStyle/>
        <a:p>
          <a:endParaRPr lang="en-US" b="1"/>
        </a:p>
      </dgm:t>
    </dgm:pt>
    <dgm:pt modelId="{2E2092CE-85EA-4A3E-9CF7-058770374179}">
      <dgm:prSet phldrT="[Text]"/>
      <dgm:spPr/>
      <dgm:t>
        <a:bodyPr/>
        <a:lstStyle/>
        <a:p>
          <a:r>
            <a:rPr lang="en-US" b="1"/>
            <a:t>Application Narrative</a:t>
          </a:r>
        </a:p>
      </dgm:t>
    </dgm:pt>
    <dgm:pt modelId="{8CB32E87-0E96-492B-9532-8B4D7E23DC7A}" type="parTrans" cxnId="{38D6195E-BE0F-46E0-A33A-999321FB5490}">
      <dgm:prSet/>
      <dgm:spPr/>
      <dgm:t>
        <a:bodyPr/>
        <a:lstStyle/>
        <a:p>
          <a:endParaRPr lang="en-US" b="1"/>
        </a:p>
      </dgm:t>
    </dgm:pt>
    <dgm:pt modelId="{41CD2F4C-7DFA-4F31-B8B5-D0E99429AF34}" type="sibTrans" cxnId="{38D6195E-BE0F-46E0-A33A-999321FB5490}">
      <dgm:prSet/>
      <dgm:spPr/>
      <dgm:t>
        <a:bodyPr/>
        <a:lstStyle/>
        <a:p>
          <a:endParaRPr lang="en-US" b="1"/>
        </a:p>
      </dgm:t>
    </dgm:pt>
    <dgm:pt modelId="{4274968C-579A-450C-8E80-448BA6734BF3}" type="pres">
      <dgm:prSet presAssocID="{C79E4504-E0B9-4A4A-83DA-105D5F12DB52}" presName="diagram" presStyleCnt="0">
        <dgm:presLayoutVars>
          <dgm:dir/>
          <dgm:resizeHandles val="exact"/>
        </dgm:presLayoutVars>
      </dgm:prSet>
      <dgm:spPr/>
    </dgm:pt>
    <dgm:pt modelId="{F231AFEC-0B5F-4A30-9C68-182D1B5F93EF}" type="pres">
      <dgm:prSet presAssocID="{9E0F4926-D957-4CF3-92D6-2F0227FAF008}" presName="node" presStyleLbl="node1" presStyleIdx="0" presStyleCnt="4">
        <dgm:presLayoutVars>
          <dgm:bulletEnabled val="1"/>
        </dgm:presLayoutVars>
      </dgm:prSet>
      <dgm:spPr/>
    </dgm:pt>
    <dgm:pt modelId="{AC14D273-4CD7-4BC3-BDD5-8D7E23891B75}" type="pres">
      <dgm:prSet presAssocID="{BE04F6F4-65E3-44EE-B183-B813AC57BA0D}" presName="sibTrans" presStyleCnt="0"/>
      <dgm:spPr/>
    </dgm:pt>
    <dgm:pt modelId="{2BBE20E8-1E13-404C-9894-67015C5480CB}" type="pres">
      <dgm:prSet presAssocID="{24614258-5348-4171-ABA2-5110E0C4D34E}" presName="node" presStyleLbl="node1" presStyleIdx="1" presStyleCnt="4">
        <dgm:presLayoutVars>
          <dgm:bulletEnabled val="1"/>
        </dgm:presLayoutVars>
      </dgm:prSet>
      <dgm:spPr/>
    </dgm:pt>
    <dgm:pt modelId="{C5A85E40-647C-4EC3-9664-4BAF25D1555A}" type="pres">
      <dgm:prSet presAssocID="{1D018AF9-10DC-48BC-A669-3B09D43E45E2}" presName="sibTrans" presStyleCnt="0"/>
      <dgm:spPr/>
    </dgm:pt>
    <dgm:pt modelId="{0E3680C7-6E5C-48A2-B13B-08C24453D3EC}" type="pres">
      <dgm:prSet presAssocID="{A91A37EE-65ED-4940-A913-6DBEC22A9E70}" presName="node" presStyleLbl="node1" presStyleIdx="2" presStyleCnt="4">
        <dgm:presLayoutVars>
          <dgm:bulletEnabled val="1"/>
        </dgm:presLayoutVars>
      </dgm:prSet>
      <dgm:spPr/>
    </dgm:pt>
    <dgm:pt modelId="{B4336D93-2E66-4D14-8271-09F2E4071FA3}" type="pres">
      <dgm:prSet presAssocID="{FA4BA98D-EDDB-4511-8196-ED95522CE82A}" presName="sibTrans" presStyleCnt="0"/>
      <dgm:spPr/>
    </dgm:pt>
    <dgm:pt modelId="{E9154771-E027-4761-B4A7-D5F19F364F07}" type="pres">
      <dgm:prSet presAssocID="{2E2092CE-85EA-4A3E-9CF7-058770374179}" presName="node" presStyleLbl="node1" presStyleIdx="3" presStyleCnt="4">
        <dgm:presLayoutVars>
          <dgm:bulletEnabled val="1"/>
        </dgm:presLayoutVars>
      </dgm:prSet>
      <dgm:spPr/>
    </dgm:pt>
  </dgm:ptLst>
  <dgm:cxnLst>
    <dgm:cxn modelId="{8F0E5700-FEF1-4A2E-83CA-F58A6277C4F7}" type="presOf" srcId="{9E0F4926-D957-4CF3-92D6-2F0227FAF008}" destId="{F231AFEC-0B5F-4A30-9C68-182D1B5F93EF}" srcOrd="0" destOrd="0" presId="urn:microsoft.com/office/officeart/2005/8/layout/default"/>
    <dgm:cxn modelId="{ACCEAF13-B5AC-40B2-AE11-1444B7A17D1B}" type="presOf" srcId="{24614258-5348-4171-ABA2-5110E0C4D34E}" destId="{2BBE20E8-1E13-404C-9894-67015C5480CB}" srcOrd="0" destOrd="0" presId="urn:microsoft.com/office/officeart/2005/8/layout/default"/>
    <dgm:cxn modelId="{9076192C-2956-450C-BE02-F54418E64817}" srcId="{C79E4504-E0B9-4A4A-83DA-105D5F12DB52}" destId="{A91A37EE-65ED-4940-A913-6DBEC22A9E70}" srcOrd="2" destOrd="0" parTransId="{503521C1-D750-41CF-9C70-59A1C83204BC}" sibTransId="{FA4BA98D-EDDB-4511-8196-ED95522CE82A}"/>
    <dgm:cxn modelId="{AE35A92F-31DA-4FE2-8A45-7C1EFC2A52B5}" type="presOf" srcId="{A91A37EE-65ED-4940-A913-6DBEC22A9E70}" destId="{0E3680C7-6E5C-48A2-B13B-08C24453D3EC}" srcOrd="0" destOrd="0" presId="urn:microsoft.com/office/officeart/2005/8/layout/default"/>
    <dgm:cxn modelId="{38D6195E-BE0F-46E0-A33A-999321FB5490}" srcId="{C79E4504-E0B9-4A4A-83DA-105D5F12DB52}" destId="{2E2092CE-85EA-4A3E-9CF7-058770374179}" srcOrd="3" destOrd="0" parTransId="{8CB32E87-0E96-492B-9532-8B4D7E23DC7A}" sibTransId="{41CD2F4C-7DFA-4F31-B8B5-D0E99429AF34}"/>
    <dgm:cxn modelId="{57786E5F-E3FD-423F-A598-4C9DB448C2AA}" srcId="{C79E4504-E0B9-4A4A-83DA-105D5F12DB52}" destId="{9E0F4926-D957-4CF3-92D6-2F0227FAF008}" srcOrd="0" destOrd="0" parTransId="{E224B425-64F8-40AC-88DB-B69EB251FC18}" sibTransId="{BE04F6F4-65E3-44EE-B183-B813AC57BA0D}"/>
    <dgm:cxn modelId="{8B5C234B-D219-4172-969E-FE8B4C9B5C1A}" type="presOf" srcId="{C79E4504-E0B9-4A4A-83DA-105D5F12DB52}" destId="{4274968C-579A-450C-8E80-448BA6734BF3}" srcOrd="0" destOrd="0" presId="urn:microsoft.com/office/officeart/2005/8/layout/default"/>
    <dgm:cxn modelId="{FC04F493-58DC-45C0-A5E0-CFB280BC73F0}" srcId="{C79E4504-E0B9-4A4A-83DA-105D5F12DB52}" destId="{24614258-5348-4171-ABA2-5110E0C4D34E}" srcOrd="1" destOrd="0" parTransId="{3F8E5FEC-004E-4CC9-860D-50F22E5730E4}" sibTransId="{1D018AF9-10DC-48BC-A669-3B09D43E45E2}"/>
    <dgm:cxn modelId="{0C68C5C2-B3EC-4E4F-A2C3-5309B3F9B216}" type="presOf" srcId="{2E2092CE-85EA-4A3E-9CF7-058770374179}" destId="{E9154771-E027-4761-B4A7-D5F19F364F07}" srcOrd="0" destOrd="0" presId="urn:microsoft.com/office/officeart/2005/8/layout/default"/>
    <dgm:cxn modelId="{4CB8F7E1-D7D7-4FA9-92C4-85BFF9CDAAF1}" type="presParOf" srcId="{4274968C-579A-450C-8E80-448BA6734BF3}" destId="{F231AFEC-0B5F-4A30-9C68-182D1B5F93EF}" srcOrd="0" destOrd="0" presId="urn:microsoft.com/office/officeart/2005/8/layout/default"/>
    <dgm:cxn modelId="{AF399918-3BAF-441B-AA6E-660A3AA0E920}" type="presParOf" srcId="{4274968C-579A-450C-8E80-448BA6734BF3}" destId="{AC14D273-4CD7-4BC3-BDD5-8D7E23891B75}" srcOrd="1" destOrd="0" presId="urn:microsoft.com/office/officeart/2005/8/layout/default"/>
    <dgm:cxn modelId="{458B32B5-C657-47FB-B815-D2A9F7F8E8AE}" type="presParOf" srcId="{4274968C-579A-450C-8E80-448BA6734BF3}" destId="{2BBE20E8-1E13-404C-9894-67015C5480CB}" srcOrd="2" destOrd="0" presId="urn:microsoft.com/office/officeart/2005/8/layout/default"/>
    <dgm:cxn modelId="{1248933C-4DFB-461D-BAF4-B3BD9E1D3F95}" type="presParOf" srcId="{4274968C-579A-450C-8E80-448BA6734BF3}" destId="{C5A85E40-647C-4EC3-9664-4BAF25D1555A}" srcOrd="3" destOrd="0" presId="urn:microsoft.com/office/officeart/2005/8/layout/default"/>
    <dgm:cxn modelId="{FF4C7CF4-D423-4D8A-A0E1-BC04AA377E10}" type="presParOf" srcId="{4274968C-579A-450C-8E80-448BA6734BF3}" destId="{0E3680C7-6E5C-48A2-B13B-08C24453D3EC}" srcOrd="4" destOrd="0" presId="urn:microsoft.com/office/officeart/2005/8/layout/default"/>
    <dgm:cxn modelId="{1E4FFBE2-13B0-42B6-A534-752FA010FD9E}" type="presParOf" srcId="{4274968C-579A-450C-8E80-448BA6734BF3}" destId="{B4336D93-2E66-4D14-8271-09F2E4071FA3}" srcOrd="5" destOrd="0" presId="urn:microsoft.com/office/officeart/2005/8/layout/default"/>
    <dgm:cxn modelId="{65F39F8D-BF48-4215-A781-36DE53EA8B8E}" type="presParOf" srcId="{4274968C-579A-450C-8E80-448BA6734BF3}" destId="{E9154771-E027-4761-B4A7-D5F19F364F0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E4504-E0B9-4A4A-83DA-105D5F12DB5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A575699-AB05-43BC-B7D3-2BCF6AC64F86}">
      <dgm:prSet/>
      <dgm:spPr/>
      <dgm:t>
        <a:bodyPr/>
        <a:lstStyle/>
        <a:p>
          <a:r>
            <a:rPr lang="en-US" b="1"/>
            <a:t>Budget</a:t>
          </a:r>
        </a:p>
      </dgm:t>
    </dgm:pt>
    <dgm:pt modelId="{048FB603-DCFE-4E70-923B-BA6DC7E2A310}" type="parTrans" cxnId="{AA045BB1-F96D-42D5-8258-353152A72E08}">
      <dgm:prSet/>
      <dgm:spPr/>
      <dgm:t>
        <a:bodyPr/>
        <a:lstStyle/>
        <a:p>
          <a:endParaRPr lang="en-US" b="1"/>
        </a:p>
      </dgm:t>
    </dgm:pt>
    <dgm:pt modelId="{B9123638-0C44-4ACC-B7DE-151BF6D949EB}" type="sibTrans" cxnId="{AA045BB1-F96D-42D5-8258-353152A72E08}">
      <dgm:prSet/>
      <dgm:spPr/>
      <dgm:t>
        <a:bodyPr/>
        <a:lstStyle/>
        <a:p>
          <a:endParaRPr lang="en-US" b="1"/>
        </a:p>
      </dgm:t>
    </dgm:pt>
    <dgm:pt modelId="{C8E66E84-AB79-4725-9303-E20E15F89096}">
      <dgm:prSet/>
      <dgm:spPr/>
      <dgm:t>
        <a:bodyPr/>
        <a:lstStyle/>
        <a:p>
          <a:r>
            <a:rPr lang="en-US" b="1"/>
            <a:t>Representation Table</a:t>
          </a:r>
        </a:p>
      </dgm:t>
    </dgm:pt>
    <dgm:pt modelId="{3AA87C48-BE66-4A96-8617-2147504818F4}" type="parTrans" cxnId="{A0B510B2-8632-4304-919A-6E46428DDD33}">
      <dgm:prSet/>
      <dgm:spPr/>
      <dgm:t>
        <a:bodyPr/>
        <a:lstStyle/>
        <a:p>
          <a:endParaRPr lang="en-US" b="1"/>
        </a:p>
      </dgm:t>
    </dgm:pt>
    <dgm:pt modelId="{05A9D2FC-2328-47CA-80A1-AC53A6F3A3D1}" type="sibTrans" cxnId="{A0B510B2-8632-4304-919A-6E46428DDD33}">
      <dgm:prSet/>
      <dgm:spPr/>
      <dgm:t>
        <a:bodyPr/>
        <a:lstStyle/>
        <a:p>
          <a:endParaRPr lang="en-US" b="1"/>
        </a:p>
      </dgm:t>
    </dgm:pt>
    <dgm:pt modelId="{6B6A8AB7-8173-40F2-832D-2EF99CE9B8F5}">
      <dgm:prSet/>
      <dgm:spPr/>
      <dgm:t>
        <a:bodyPr/>
        <a:lstStyle/>
        <a:p>
          <a:r>
            <a:rPr lang="en-US" b="1"/>
            <a:t>Annual Operating Budget</a:t>
          </a:r>
        </a:p>
      </dgm:t>
    </dgm:pt>
    <dgm:pt modelId="{761756AA-9340-4BD8-868F-6B326B031128}" type="parTrans" cxnId="{D8370056-CF72-4D29-86C8-A73B783E286A}">
      <dgm:prSet/>
      <dgm:spPr/>
      <dgm:t>
        <a:bodyPr/>
        <a:lstStyle/>
        <a:p>
          <a:endParaRPr lang="en-US" b="1"/>
        </a:p>
      </dgm:t>
    </dgm:pt>
    <dgm:pt modelId="{CE096628-1615-4328-8F4C-1040D31AEE3B}" type="sibTrans" cxnId="{D8370056-CF72-4D29-86C8-A73B783E286A}">
      <dgm:prSet/>
      <dgm:spPr/>
      <dgm:t>
        <a:bodyPr/>
        <a:lstStyle/>
        <a:p>
          <a:endParaRPr lang="en-US" b="1"/>
        </a:p>
      </dgm:t>
    </dgm:pt>
    <dgm:pt modelId="{B0935FBA-B51C-4189-9A29-88EF14225E1A}">
      <dgm:prSet/>
      <dgm:spPr/>
      <dgm:t>
        <a:bodyPr/>
        <a:lstStyle/>
        <a:p>
          <a:r>
            <a:rPr lang="en-US" b="1"/>
            <a:t>Board of Directors List</a:t>
          </a:r>
        </a:p>
      </dgm:t>
    </dgm:pt>
    <dgm:pt modelId="{C8884150-7166-4327-88CF-CCE97C464218}" type="parTrans" cxnId="{A6084284-A5CC-46F4-9061-EA3497D4663D}">
      <dgm:prSet/>
      <dgm:spPr/>
      <dgm:t>
        <a:bodyPr/>
        <a:lstStyle/>
        <a:p>
          <a:endParaRPr lang="en-US" b="1"/>
        </a:p>
      </dgm:t>
    </dgm:pt>
    <dgm:pt modelId="{76348E5A-7DD8-4DEC-9189-F0807CE2E85C}" type="sibTrans" cxnId="{A6084284-A5CC-46F4-9061-EA3497D4663D}">
      <dgm:prSet/>
      <dgm:spPr/>
      <dgm:t>
        <a:bodyPr/>
        <a:lstStyle/>
        <a:p>
          <a:endParaRPr lang="en-US" b="1"/>
        </a:p>
      </dgm:t>
    </dgm:pt>
    <dgm:pt modelId="{15C26137-125B-45A4-903F-8184829ACD90}">
      <dgm:prSet/>
      <dgm:spPr/>
      <dgm:t>
        <a:bodyPr/>
        <a:lstStyle/>
        <a:p>
          <a:r>
            <a:rPr lang="en-US" b="1"/>
            <a:t>Most recent audited financial statements </a:t>
          </a:r>
          <a:r>
            <a:rPr lang="en-US" b="1">
              <a:solidFill>
                <a:srgbClr val="B64926"/>
              </a:solidFill>
            </a:rPr>
            <a:t>(or your fiscal sponsor’s)</a:t>
          </a:r>
        </a:p>
      </dgm:t>
    </dgm:pt>
    <dgm:pt modelId="{0F5D0CAC-074F-4CC2-A121-8D67CB889E3A}" type="parTrans" cxnId="{461EA32B-BB60-4C0A-AD6E-B284E844493C}">
      <dgm:prSet/>
      <dgm:spPr/>
      <dgm:t>
        <a:bodyPr/>
        <a:lstStyle/>
        <a:p>
          <a:endParaRPr lang="en-US" b="1"/>
        </a:p>
      </dgm:t>
    </dgm:pt>
    <dgm:pt modelId="{A01101AA-FC94-4CFE-BA5D-1DD20CCC7875}" type="sibTrans" cxnId="{461EA32B-BB60-4C0A-AD6E-B284E844493C}">
      <dgm:prSet/>
      <dgm:spPr/>
      <dgm:t>
        <a:bodyPr/>
        <a:lstStyle/>
        <a:p>
          <a:endParaRPr lang="en-US" b="1"/>
        </a:p>
      </dgm:t>
    </dgm:pt>
    <dgm:pt modelId="{1705C2C9-E11A-4923-B364-031F9324A93F}">
      <dgm:prSet/>
      <dgm:spPr/>
      <dgm:t>
        <a:bodyPr/>
        <a:lstStyle/>
        <a:p>
          <a:r>
            <a:rPr lang="en-US" b="1"/>
            <a:t>Fiscal Sponsor Agreement </a:t>
          </a:r>
          <a:r>
            <a:rPr lang="en-US" b="1">
              <a:solidFill>
                <a:srgbClr val="B64926"/>
              </a:solidFill>
            </a:rPr>
            <a:t>(if applicable)</a:t>
          </a:r>
        </a:p>
      </dgm:t>
    </dgm:pt>
    <dgm:pt modelId="{06A87C7A-F17A-4505-9EDD-88AA2B4EF6F1}" type="parTrans" cxnId="{0BFAF0C6-1E32-4339-9926-2F56CC371A2E}">
      <dgm:prSet/>
      <dgm:spPr/>
      <dgm:t>
        <a:bodyPr/>
        <a:lstStyle/>
        <a:p>
          <a:endParaRPr lang="en-US" b="1"/>
        </a:p>
      </dgm:t>
    </dgm:pt>
    <dgm:pt modelId="{AD55AB20-FE2A-4EBE-8095-D6EF9FA62161}" type="sibTrans" cxnId="{0BFAF0C6-1E32-4339-9926-2F56CC371A2E}">
      <dgm:prSet/>
      <dgm:spPr/>
      <dgm:t>
        <a:bodyPr/>
        <a:lstStyle/>
        <a:p>
          <a:endParaRPr lang="en-US" b="1"/>
        </a:p>
      </dgm:t>
    </dgm:pt>
    <dgm:pt modelId="{19E07928-7E2D-4A95-AEFD-ED9E8AC4159D}">
      <dgm:prSet/>
      <dgm:spPr/>
      <dgm:t>
        <a:bodyPr/>
        <a:lstStyle/>
        <a:p>
          <a:r>
            <a:rPr lang="en-US" b="1"/>
            <a:t>Memoranda of Agreement of Letters of Support </a:t>
          </a:r>
          <a:r>
            <a:rPr lang="en-US" b="1">
              <a:solidFill>
                <a:srgbClr val="B64926"/>
              </a:solidFill>
            </a:rPr>
            <a:t>(optional)</a:t>
          </a:r>
        </a:p>
      </dgm:t>
    </dgm:pt>
    <dgm:pt modelId="{C22EFD5D-4A53-4CD7-9583-082416FD50AA}" type="parTrans" cxnId="{2BE5F02A-2C4D-44AC-912A-C5B8C228A96D}">
      <dgm:prSet/>
      <dgm:spPr/>
      <dgm:t>
        <a:bodyPr/>
        <a:lstStyle/>
        <a:p>
          <a:endParaRPr lang="en-US" b="1"/>
        </a:p>
      </dgm:t>
    </dgm:pt>
    <dgm:pt modelId="{C8B9E484-A2A6-45FD-9BE0-96997FC53C2F}" type="sibTrans" cxnId="{2BE5F02A-2C4D-44AC-912A-C5B8C228A96D}">
      <dgm:prSet/>
      <dgm:spPr/>
      <dgm:t>
        <a:bodyPr/>
        <a:lstStyle/>
        <a:p>
          <a:endParaRPr lang="en-US" b="1"/>
        </a:p>
      </dgm:t>
    </dgm:pt>
    <dgm:pt modelId="{A74F1BB7-4D6A-4313-ACAE-5E2F87C17BFC}">
      <dgm:prSet/>
      <dgm:spPr/>
      <dgm:t>
        <a:bodyPr/>
        <a:lstStyle/>
        <a:p>
          <a:r>
            <a:rPr lang="en-US" b="1"/>
            <a:t>Implementation Plan </a:t>
          </a:r>
          <a:r>
            <a:rPr lang="en-US" b="1">
              <a:solidFill>
                <a:srgbClr val="B64926"/>
              </a:solidFill>
            </a:rPr>
            <a:t>(Project-specific only)</a:t>
          </a:r>
        </a:p>
      </dgm:t>
    </dgm:pt>
    <dgm:pt modelId="{6D01C1BB-2CAE-4052-9C69-DD075D06BB09}" type="parTrans" cxnId="{0F63DAD7-BE8D-4381-A5C4-7E0A14AE9694}">
      <dgm:prSet/>
      <dgm:spPr/>
      <dgm:t>
        <a:bodyPr/>
        <a:lstStyle/>
        <a:p>
          <a:endParaRPr lang="en-US"/>
        </a:p>
      </dgm:t>
    </dgm:pt>
    <dgm:pt modelId="{43FA3045-CD9C-4D07-AEBA-5629A3E11C3D}" type="sibTrans" cxnId="{0F63DAD7-BE8D-4381-A5C4-7E0A14AE9694}">
      <dgm:prSet/>
      <dgm:spPr/>
      <dgm:t>
        <a:bodyPr/>
        <a:lstStyle/>
        <a:p>
          <a:endParaRPr lang="en-US"/>
        </a:p>
      </dgm:t>
    </dgm:pt>
    <dgm:pt modelId="{2B37E01F-D3F4-48B9-B13B-6DB9576761E7}" type="pres">
      <dgm:prSet presAssocID="{C79E4504-E0B9-4A4A-83DA-105D5F12DB52}" presName="diagram" presStyleCnt="0">
        <dgm:presLayoutVars>
          <dgm:dir/>
          <dgm:resizeHandles val="exact"/>
        </dgm:presLayoutVars>
      </dgm:prSet>
      <dgm:spPr/>
    </dgm:pt>
    <dgm:pt modelId="{5C6494B3-1013-4A6B-BD74-6E16E7576C70}" type="pres">
      <dgm:prSet presAssocID="{DA575699-AB05-43BC-B7D3-2BCF6AC64F86}" presName="node" presStyleLbl="node1" presStyleIdx="0" presStyleCnt="8">
        <dgm:presLayoutVars>
          <dgm:bulletEnabled val="1"/>
        </dgm:presLayoutVars>
      </dgm:prSet>
      <dgm:spPr/>
    </dgm:pt>
    <dgm:pt modelId="{4E5D61E6-6D88-46A0-A9F4-1D1DD297AFE8}" type="pres">
      <dgm:prSet presAssocID="{B9123638-0C44-4ACC-B7DE-151BF6D949EB}" presName="sibTrans" presStyleCnt="0"/>
      <dgm:spPr/>
    </dgm:pt>
    <dgm:pt modelId="{842AD0BA-F390-4AB4-8477-FB75F68C99F4}" type="pres">
      <dgm:prSet presAssocID="{C8E66E84-AB79-4725-9303-E20E15F89096}" presName="node" presStyleLbl="node1" presStyleIdx="1" presStyleCnt="8">
        <dgm:presLayoutVars>
          <dgm:bulletEnabled val="1"/>
        </dgm:presLayoutVars>
      </dgm:prSet>
      <dgm:spPr/>
    </dgm:pt>
    <dgm:pt modelId="{FF57AFF3-CD4E-4A38-96EA-00C8B2D23212}" type="pres">
      <dgm:prSet presAssocID="{05A9D2FC-2328-47CA-80A1-AC53A6F3A3D1}" presName="sibTrans" presStyleCnt="0"/>
      <dgm:spPr/>
    </dgm:pt>
    <dgm:pt modelId="{E63BA7E4-2ECC-4549-B144-B85D0639ABFD}" type="pres">
      <dgm:prSet presAssocID="{6B6A8AB7-8173-40F2-832D-2EF99CE9B8F5}" presName="node" presStyleLbl="node1" presStyleIdx="2" presStyleCnt="8">
        <dgm:presLayoutVars>
          <dgm:bulletEnabled val="1"/>
        </dgm:presLayoutVars>
      </dgm:prSet>
      <dgm:spPr/>
    </dgm:pt>
    <dgm:pt modelId="{7C17BB99-50F4-49D4-B835-15350905B175}" type="pres">
      <dgm:prSet presAssocID="{CE096628-1615-4328-8F4C-1040D31AEE3B}" presName="sibTrans" presStyleCnt="0"/>
      <dgm:spPr/>
    </dgm:pt>
    <dgm:pt modelId="{F5DAAFAC-A801-4C87-858D-9E5A339232DD}" type="pres">
      <dgm:prSet presAssocID="{B0935FBA-B51C-4189-9A29-88EF14225E1A}" presName="node" presStyleLbl="node1" presStyleIdx="3" presStyleCnt="8">
        <dgm:presLayoutVars>
          <dgm:bulletEnabled val="1"/>
        </dgm:presLayoutVars>
      </dgm:prSet>
      <dgm:spPr/>
    </dgm:pt>
    <dgm:pt modelId="{3B624A09-162D-44E9-B04A-D49959C536C7}" type="pres">
      <dgm:prSet presAssocID="{76348E5A-7DD8-4DEC-9189-F0807CE2E85C}" presName="sibTrans" presStyleCnt="0"/>
      <dgm:spPr/>
    </dgm:pt>
    <dgm:pt modelId="{9E2710AE-F261-4C45-80D2-A45FE8128946}" type="pres">
      <dgm:prSet presAssocID="{15C26137-125B-45A4-903F-8184829ACD90}" presName="node" presStyleLbl="node1" presStyleIdx="4" presStyleCnt="8">
        <dgm:presLayoutVars>
          <dgm:bulletEnabled val="1"/>
        </dgm:presLayoutVars>
      </dgm:prSet>
      <dgm:spPr/>
    </dgm:pt>
    <dgm:pt modelId="{1B59FACB-A965-4EAA-90F3-1EE84C2AD249}" type="pres">
      <dgm:prSet presAssocID="{A01101AA-FC94-4CFE-BA5D-1DD20CCC7875}" presName="sibTrans" presStyleCnt="0"/>
      <dgm:spPr/>
    </dgm:pt>
    <dgm:pt modelId="{F10682BB-5FA1-4FB6-A8A5-D10DD55A90F3}" type="pres">
      <dgm:prSet presAssocID="{A74F1BB7-4D6A-4313-ACAE-5E2F87C17BFC}" presName="node" presStyleLbl="node1" presStyleIdx="5" presStyleCnt="8">
        <dgm:presLayoutVars>
          <dgm:bulletEnabled val="1"/>
        </dgm:presLayoutVars>
      </dgm:prSet>
      <dgm:spPr/>
    </dgm:pt>
    <dgm:pt modelId="{A4E970AE-8F5A-4729-B4B5-942FC0D33C24}" type="pres">
      <dgm:prSet presAssocID="{43FA3045-CD9C-4D07-AEBA-5629A3E11C3D}" presName="sibTrans" presStyleCnt="0"/>
      <dgm:spPr/>
    </dgm:pt>
    <dgm:pt modelId="{1B040070-4076-4371-ABA7-51D4D87775D3}" type="pres">
      <dgm:prSet presAssocID="{1705C2C9-E11A-4923-B364-031F9324A93F}" presName="node" presStyleLbl="node1" presStyleIdx="6" presStyleCnt="8">
        <dgm:presLayoutVars>
          <dgm:bulletEnabled val="1"/>
        </dgm:presLayoutVars>
      </dgm:prSet>
      <dgm:spPr/>
    </dgm:pt>
    <dgm:pt modelId="{81F11AE2-DA6F-4A7E-BDCA-A39CF86944D7}" type="pres">
      <dgm:prSet presAssocID="{AD55AB20-FE2A-4EBE-8095-D6EF9FA62161}" presName="sibTrans" presStyleCnt="0"/>
      <dgm:spPr/>
    </dgm:pt>
    <dgm:pt modelId="{4D7232B4-AA28-4E49-8E0D-AFEE4CE94B2D}" type="pres">
      <dgm:prSet presAssocID="{19E07928-7E2D-4A95-AEFD-ED9E8AC4159D}" presName="node" presStyleLbl="node1" presStyleIdx="7" presStyleCnt="8">
        <dgm:presLayoutVars>
          <dgm:bulletEnabled val="1"/>
        </dgm:presLayoutVars>
      </dgm:prSet>
      <dgm:spPr/>
    </dgm:pt>
  </dgm:ptLst>
  <dgm:cxnLst>
    <dgm:cxn modelId="{D4346C29-03E4-46FD-AF99-3F6847267A38}" type="presOf" srcId="{C79E4504-E0B9-4A4A-83DA-105D5F12DB52}" destId="{2B37E01F-D3F4-48B9-B13B-6DB9576761E7}" srcOrd="0" destOrd="0" presId="urn:microsoft.com/office/officeart/2005/8/layout/default"/>
    <dgm:cxn modelId="{2BE5F02A-2C4D-44AC-912A-C5B8C228A96D}" srcId="{C79E4504-E0B9-4A4A-83DA-105D5F12DB52}" destId="{19E07928-7E2D-4A95-AEFD-ED9E8AC4159D}" srcOrd="7" destOrd="0" parTransId="{C22EFD5D-4A53-4CD7-9583-082416FD50AA}" sibTransId="{C8B9E484-A2A6-45FD-9BE0-96997FC53C2F}"/>
    <dgm:cxn modelId="{461EA32B-BB60-4C0A-AD6E-B284E844493C}" srcId="{C79E4504-E0B9-4A4A-83DA-105D5F12DB52}" destId="{15C26137-125B-45A4-903F-8184829ACD90}" srcOrd="4" destOrd="0" parTransId="{0F5D0CAC-074F-4CC2-A121-8D67CB889E3A}" sibTransId="{A01101AA-FC94-4CFE-BA5D-1DD20CCC7875}"/>
    <dgm:cxn modelId="{90ADD768-E808-41A4-9869-5CD41B8837D4}" type="presOf" srcId="{6B6A8AB7-8173-40F2-832D-2EF99CE9B8F5}" destId="{E63BA7E4-2ECC-4549-B144-B85D0639ABFD}" srcOrd="0" destOrd="0" presId="urn:microsoft.com/office/officeart/2005/8/layout/default"/>
    <dgm:cxn modelId="{D8370056-CF72-4D29-86C8-A73B783E286A}" srcId="{C79E4504-E0B9-4A4A-83DA-105D5F12DB52}" destId="{6B6A8AB7-8173-40F2-832D-2EF99CE9B8F5}" srcOrd="2" destOrd="0" parTransId="{761756AA-9340-4BD8-868F-6B326B031128}" sibTransId="{CE096628-1615-4328-8F4C-1040D31AEE3B}"/>
    <dgm:cxn modelId="{7E288E82-2C0D-4EFA-84B7-DFBD9DD82C22}" type="presOf" srcId="{B0935FBA-B51C-4189-9A29-88EF14225E1A}" destId="{F5DAAFAC-A801-4C87-858D-9E5A339232DD}" srcOrd="0" destOrd="0" presId="urn:microsoft.com/office/officeart/2005/8/layout/default"/>
    <dgm:cxn modelId="{A6084284-A5CC-46F4-9061-EA3497D4663D}" srcId="{C79E4504-E0B9-4A4A-83DA-105D5F12DB52}" destId="{B0935FBA-B51C-4189-9A29-88EF14225E1A}" srcOrd="3" destOrd="0" parTransId="{C8884150-7166-4327-88CF-CCE97C464218}" sibTransId="{76348E5A-7DD8-4DEC-9189-F0807CE2E85C}"/>
    <dgm:cxn modelId="{BD63738D-2A39-4AFD-9F66-63CFD3AA7B62}" type="presOf" srcId="{C8E66E84-AB79-4725-9303-E20E15F89096}" destId="{842AD0BA-F390-4AB4-8477-FB75F68C99F4}" srcOrd="0" destOrd="0" presId="urn:microsoft.com/office/officeart/2005/8/layout/default"/>
    <dgm:cxn modelId="{AA045BB1-F96D-42D5-8258-353152A72E08}" srcId="{C79E4504-E0B9-4A4A-83DA-105D5F12DB52}" destId="{DA575699-AB05-43BC-B7D3-2BCF6AC64F86}" srcOrd="0" destOrd="0" parTransId="{048FB603-DCFE-4E70-923B-BA6DC7E2A310}" sibTransId="{B9123638-0C44-4ACC-B7DE-151BF6D949EB}"/>
    <dgm:cxn modelId="{A0B510B2-8632-4304-919A-6E46428DDD33}" srcId="{C79E4504-E0B9-4A4A-83DA-105D5F12DB52}" destId="{C8E66E84-AB79-4725-9303-E20E15F89096}" srcOrd="1" destOrd="0" parTransId="{3AA87C48-BE66-4A96-8617-2147504818F4}" sibTransId="{05A9D2FC-2328-47CA-80A1-AC53A6F3A3D1}"/>
    <dgm:cxn modelId="{741442B5-3B49-4AB1-98ED-E6625F772458}" type="presOf" srcId="{15C26137-125B-45A4-903F-8184829ACD90}" destId="{9E2710AE-F261-4C45-80D2-A45FE8128946}" srcOrd="0" destOrd="0" presId="urn:microsoft.com/office/officeart/2005/8/layout/default"/>
    <dgm:cxn modelId="{42B753B5-D581-4D39-8C55-B8E2489B5CC4}" type="presOf" srcId="{19E07928-7E2D-4A95-AEFD-ED9E8AC4159D}" destId="{4D7232B4-AA28-4E49-8E0D-AFEE4CE94B2D}" srcOrd="0" destOrd="0" presId="urn:microsoft.com/office/officeart/2005/8/layout/default"/>
    <dgm:cxn modelId="{84C922C2-9DA7-43F9-9FBD-3FA0681906D0}" type="presOf" srcId="{A74F1BB7-4D6A-4313-ACAE-5E2F87C17BFC}" destId="{F10682BB-5FA1-4FB6-A8A5-D10DD55A90F3}" srcOrd="0" destOrd="0" presId="urn:microsoft.com/office/officeart/2005/8/layout/default"/>
    <dgm:cxn modelId="{0BFAF0C6-1E32-4339-9926-2F56CC371A2E}" srcId="{C79E4504-E0B9-4A4A-83DA-105D5F12DB52}" destId="{1705C2C9-E11A-4923-B364-031F9324A93F}" srcOrd="6" destOrd="0" parTransId="{06A87C7A-F17A-4505-9EDD-88AA2B4EF6F1}" sibTransId="{AD55AB20-FE2A-4EBE-8095-D6EF9FA62161}"/>
    <dgm:cxn modelId="{8DCC41D2-6382-4162-9DE0-3D3AB923EA7F}" type="presOf" srcId="{1705C2C9-E11A-4923-B364-031F9324A93F}" destId="{1B040070-4076-4371-ABA7-51D4D87775D3}" srcOrd="0" destOrd="0" presId="urn:microsoft.com/office/officeart/2005/8/layout/default"/>
    <dgm:cxn modelId="{0F63DAD7-BE8D-4381-A5C4-7E0A14AE9694}" srcId="{C79E4504-E0B9-4A4A-83DA-105D5F12DB52}" destId="{A74F1BB7-4D6A-4313-ACAE-5E2F87C17BFC}" srcOrd="5" destOrd="0" parTransId="{6D01C1BB-2CAE-4052-9C69-DD075D06BB09}" sibTransId="{43FA3045-CD9C-4D07-AEBA-5629A3E11C3D}"/>
    <dgm:cxn modelId="{9A9E45EC-C53D-410F-B6C2-72CCA7EE74FD}" type="presOf" srcId="{DA575699-AB05-43BC-B7D3-2BCF6AC64F86}" destId="{5C6494B3-1013-4A6B-BD74-6E16E7576C70}" srcOrd="0" destOrd="0" presId="urn:microsoft.com/office/officeart/2005/8/layout/default"/>
    <dgm:cxn modelId="{141476E3-B986-42A3-B0BD-2DE00924203A}" type="presParOf" srcId="{2B37E01F-D3F4-48B9-B13B-6DB9576761E7}" destId="{5C6494B3-1013-4A6B-BD74-6E16E7576C70}" srcOrd="0" destOrd="0" presId="urn:microsoft.com/office/officeart/2005/8/layout/default"/>
    <dgm:cxn modelId="{556DD913-FF9C-4DED-8524-F9092FE93F19}" type="presParOf" srcId="{2B37E01F-D3F4-48B9-B13B-6DB9576761E7}" destId="{4E5D61E6-6D88-46A0-A9F4-1D1DD297AFE8}" srcOrd="1" destOrd="0" presId="urn:microsoft.com/office/officeart/2005/8/layout/default"/>
    <dgm:cxn modelId="{7547D29D-308E-44F3-8FA8-77B99C0B6567}" type="presParOf" srcId="{2B37E01F-D3F4-48B9-B13B-6DB9576761E7}" destId="{842AD0BA-F390-4AB4-8477-FB75F68C99F4}" srcOrd="2" destOrd="0" presId="urn:microsoft.com/office/officeart/2005/8/layout/default"/>
    <dgm:cxn modelId="{B213C689-BEDD-49DA-8DF4-D20D35D581D2}" type="presParOf" srcId="{2B37E01F-D3F4-48B9-B13B-6DB9576761E7}" destId="{FF57AFF3-CD4E-4A38-96EA-00C8B2D23212}" srcOrd="3" destOrd="0" presId="urn:microsoft.com/office/officeart/2005/8/layout/default"/>
    <dgm:cxn modelId="{35E9D6A1-7FF6-4E55-9D1D-B9C24416A06E}" type="presParOf" srcId="{2B37E01F-D3F4-48B9-B13B-6DB9576761E7}" destId="{E63BA7E4-2ECC-4549-B144-B85D0639ABFD}" srcOrd="4" destOrd="0" presId="urn:microsoft.com/office/officeart/2005/8/layout/default"/>
    <dgm:cxn modelId="{5F08BA21-4F3C-49F8-B78C-D5A6D42CD6AB}" type="presParOf" srcId="{2B37E01F-D3F4-48B9-B13B-6DB9576761E7}" destId="{7C17BB99-50F4-49D4-B835-15350905B175}" srcOrd="5" destOrd="0" presId="urn:microsoft.com/office/officeart/2005/8/layout/default"/>
    <dgm:cxn modelId="{AA70573F-3074-4BF9-B303-E2D41918D98F}" type="presParOf" srcId="{2B37E01F-D3F4-48B9-B13B-6DB9576761E7}" destId="{F5DAAFAC-A801-4C87-858D-9E5A339232DD}" srcOrd="6" destOrd="0" presId="urn:microsoft.com/office/officeart/2005/8/layout/default"/>
    <dgm:cxn modelId="{4B6BBADA-042D-4D04-8032-3B0C48EA5096}" type="presParOf" srcId="{2B37E01F-D3F4-48B9-B13B-6DB9576761E7}" destId="{3B624A09-162D-44E9-B04A-D49959C536C7}" srcOrd="7" destOrd="0" presId="urn:microsoft.com/office/officeart/2005/8/layout/default"/>
    <dgm:cxn modelId="{17DC983E-1CD3-48DB-9751-999F8637F531}" type="presParOf" srcId="{2B37E01F-D3F4-48B9-B13B-6DB9576761E7}" destId="{9E2710AE-F261-4C45-80D2-A45FE8128946}" srcOrd="8" destOrd="0" presId="urn:microsoft.com/office/officeart/2005/8/layout/default"/>
    <dgm:cxn modelId="{A549BDCB-9F73-453E-9F29-D2A8CEF5DAE7}" type="presParOf" srcId="{2B37E01F-D3F4-48B9-B13B-6DB9576761E7}" destId="{1B59FACB-A965-4EAA-90F3-1EE84C2AD249}" srcOrd="9" destOrd="0" presId="urn:microsoft.com/office/officeart/2005/8/layout/default"/>
    <dgm:cxn modelId="{281B4FB7-7455-42F1-AB42-4C9C7A48CC34}" type="presParOf" srcId="{2B37E01F-D3F4-48B9-B13B-6DB9576761E7}" destId="{F10682BB-5FA1-4FB6-A8A5-D10DD55A90F3}" srcOrd="10" destOrd="0" presId="urn:microsoft.com/office/officeart/2005/8/layout/default"/>
    <dgm:cxn modelId="{1F6B8F1D-3734-4A0F-AFE2-E6288AB1F69C}" type="presParOf" srcId="{2B37E01F-D3F4-48B9-B13B-6DB9576761E7}" destId="{A4E970AE-8F5A-4729-B4B5-942FC0D33C24}" srcOrd="11" destOrd="0" presId="urn:microsoft.com/office/officeart/2005/8/layout/default"/>
    <dgm:cxn modelId="{F53A0968-2460-412F-9BD4-9296AAA6D3D3}" type="presParOf" srcId="{2B37E01F-D3F4-48B9-B13B-6DB9576761E7}" destId="{1B040070-4076-4371-ABA7-51D4D87775D3}" srcOrd="12" destOrd="0" presId="urn:microsoft.com/office/officeart/2005/8/layout/default"/>
    <dgm:cxn modelId="{D754043E-2803-47B0-8823-73930289648E}" type="presParOf" srcId="{2B37E01F-D3F4-48B9-B13B-6DB9576761E7}" destId="{81F11AE2-DA6F-4A7E-BDCA-A39CF86944D7}" srcOrd="13" destOrd="0" presId="urn:microsoft.com/office/officeart/2005/8/layout/default"/>
    <dgm:cxn modelId="{07020C46-B6C6-449F-A8AC-3A27BDD8AE6B}" type="presParOf" srcId="{2B37E01F-D3F4-48B9-B13B-6DB9576761E7}" destId="{4D7232B4-AA28-4E49-8E0D-AFEE4CE94B2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AB18C9-D64F-407C-99B0-A5D712A0CDDD}" type="doc">
      <dgm:prSet loTypeId="urn:diagrams.loki3.com/BracketList" loCatId="list" qsTypeId="urn:microsoft.com/office/officeart/2005/8/quickstyle/simple1" qsCatId="simple" csTypeId="urn:microsoft.com/office/officeart/2005/8/colors/accent6_2" csCatId="accent6" phldr="1"/>
      <dgm:spPr/>
      <dgm:t>
        <a:bodyPr/>
        <a:lstStyle/>
        <a:p>
          <a:endParaRPr lang="en-US"/>
        </a:p>
      </dgm:t>
    </dgm:pt>
    <dgm:pt modelId="{14C32F43-A8F7-454C-8051-C6EC8E541F62}">
      <dgm:prSet phldrT="[Text]"/>
      <dgm:spPr/>
      <dgm:t>
        <a:bodyPr/>
        <a:lstStyle/>
        <a:p>
          <a:r>
            <a:rPr lang="en-US" b="1"/>
            <a:t>November 15, 2023</a:t>
          </a:r>
        </a:p>
      </dgm:t>
    </dgm:pt>
    <dgm:pt modelId="{59460D46-388A-49DC-A336-B89A15062C43}" type="parTrans" cxnId="{F9C317EC-ED94-4E28-A13D-DB5E9CE69249}">
      <dgm:prSet/>
      <dgm:spPr/>
      <dgm:t>
        <a:bodyPr/>
        <a:lstStyle/>
        <a:p>
          <a:endParaRPr lang="en-US"/>
        </a:p>
      </dgm:t>
    </dgm:pt>
    <dgm:pt modelId="{49853A85-F7B9-475D-8360-AD99B79AA8ED}" type="sibTrans" cxnId="{F9C317EC-ED94-4E28-A13D-DB5E9CE69249}">
      <dgm:prSet/>
      <dgm:spPr/>
      <dgm:t>
        <a:bodyPr/>
        <a:lstStyle/>
        <a:p>
          <a:endParaRPr lang="en-US"/>
        </a:p>
      </dgm:t>
    </dgm:pt>
    <dgm:pt modelId="{2C7C6AFE-5142-453F-ABFB-24DC17441216}">
      <dgm:prSet phldrT="[Text]"/>
      <dgm:spPr/>
      <dgm:t>
        <a:bodyPr/>
        <a:lstStyle/>
        <a:p>
          <a:r>
            <a:rPr lang="en-US"/>
            <a:t>Year 7 Welcome Webinar</a:t>
          </a:r>
        </a:p>
      </dgm:t>
    </dgm:pt>
    <dgm:pt modelId="{3C9860D4-537F-4358-B81B-98C3D93BB24E}" type="parTrans" cxnId="{C7A6431E-5BDE-4D52-AACD-132AE641B852}">
      <dgm:prSet/>
      <dgm:spPr/>
      <dgm:t>
        <a:bodyPr/>
        <a:lstStyle/>
        <a:p>
          <a:endParaRPr lang="en-US"/>
        </a:p>
      </dgm:t>
    </dgm:pt>
    <dgm:pt modelId="{D085321D-9323-439C-B8D2-9A4A4F06503D}" type="sibTrans" cxnId="{C7A6431E-5BDE-4D52-AACD-132AE641B852}">
      <dgm:prSet/>
      <dgm:spPr/>
      <dgm:t>
        <a:bodyPr/>
        <a:lstStyle/>
        <a:p>
          <a:endParaRPr lang="en-US"/>
        </a:p>
      </dgm:t>
    </dgm:pt>
    <dgm:pt modelId="{DEF0C804-E218-44E1-A154-5A79C07855DB}">
      <dgm:prSet phldrT="[Text]"/>
      <dgm:spPr/>
      <dgm:t>
        <a:bodyPr/>
        <a:lstStyle/>
        <a:p>
          <a:r>
            <a:rPr lang="en-US" b="1"/>
            <a:t>April </a:t>
          </a:r>
          <a:r>
            <a:rPr lang="en-US" b="1">
              <a:latin typeface="Tenorite"/>
            </a:rPr>
            <a:t>2024</a:t>
          </a:r>
          <a:endParaRPr lang="en-US" b="1"/>
        </a:p>
      </dgm:t>
    </dgm:pt>
    <dgm:pt modelId="{B73BA163-DCAE-4D32-9F3D-3FD60148EB0E}" type="parTrans" cxnId="{7D8DFC51-E14B-4EC6-A8BB-58A02273D87F}">
      <dgm:prSet/>
      <dgm:spPr/>
      <dgm:t>
        <a:bodyPr/>
        <a:lstStyle/>
        <a:p>
          <a:endParaRPr lang="en-US"/>
        </a:p>
      </dgm:t>
    </dgm:pt>
    <dgm:pt modelId="{D4084D66-6E38-44A8-915A-1FA0D06343B5}" type="sibTrans" cxnId="{7D8DFC51-E14B-4EC6-A8BB-58A02273D87F}">
      <dgm:prSet/>
      <dgm:spPr/>
      <dgm:t>
        <a:bodyPr/>
        <a:lstStyle/>
        <a:p>
          <a:endParaRPr lang="en-US"/>
        </a:p>
      </dgm:t>
    </dgm:pt>
    <dgm:pt modelId="{99DD4ADD-56BB-4A64-B8DF-05BF851B451C}">
      <dgm:prSet phldrT="[Text]"/>
      <dgm:spPr/>
      <dgm:t>
        <a:bodyPr/>
        <a:lstStyle/>
        <a:p>
          <a:r>
            <a:rPr lang="en-US"/>
            <a:t>Attendance at an in-person All Grantee Convening (</a:t>
          </a:r>
          <a:r>
            <a:rPr lang="en-US" i="1"/>
            <a:t>official dates TBD</a:t>
          </a:r>
          <a:r>
            <a:rPr lang="en-US"/>
            <a:t>)</a:t>
          </a:r>
        </a:p>
      </dgm:t>
    </dgm:pt>
    <dgm:pt modelId="{25A70BEC-2BD5-49F6-9B17-8CB98700AA6B}" type="parTrans" cxnId="{C9BFDDC9-2026-4492-9A3F-1F9201BBD03C}">
      <dgm:prSet/>
      <dgm:spPr/>
      <dgm:t>
        <a:bodyPr/>
        <a:lstStyle/>
        <a:p>
          <a:endParaRPr lang="en-US"/>
        </a:p>
      </dgm:t>
    </dgm:pt>
    <dgm:pt modelId="{0AD9E5EA-17AB-4F6B-A5E2-50A5D46AA71A}" type="sibTrans" cxnId="{C9BFDDC9-2026-4492-9A3F-1F9201BBD03C}">
      <dgm:prSet/>
      <dgm:spPr/>
      <dgm:t>
        <a:bodyPr/>
        <a:lstStyle/>
        <a:p>
          <a:endParaRPr lang="en-US"/>
        </a:p>
      </dgm:t>
    </dgm:pt>
    <dgm:pt modelId="{483F0AA6-E941-4072-AF0D-0284AF07BE76}">
      <dgm:prSet phldrT="[Text]"/>
      <dgm:spPr/>
      <dgm:t>
        <a:bodyPr/>
        <a:lstStyle/>
        <a:p>
          <a:r>
            <a:rPr lang="en-US" b="1"/>
            <a:t>Upon signing grant agreement</a:t>
          </a:r>
        </a:p>
      </dgm:t>
    </dgm:pt>
    <dgm:pt modelId="{00D83267-4FA5-48BD-96CB-26582A7788D1}" type="parTrans" cxnId="{19B22830-37AA-4B03-83C4-595C06C236AC}">
      <dgm:prSet/>
      <dgm:spPr/>
      <dgm:t>
        <a:bodyPr/>
        <a:lstStyle/>
        <a:p>
          <a:endParaRPr lang="en-US"/>
        </a:p>
      </dgm:t>
    </dgm:pt>
    <dgm:pt modelId="{63FBAAB9-4A85-4B44-98A6-01EB90AB9EAC}" type="sibTrans" cxnId="{19B22830-37AA-4B03-83C4-595C06C236AC}">
      <dgm:prSet/>
      <dgm:spPr/>
      <dgm:t>
        <a:bodyPr/>
        <a:lstStyle/>
        <a:p>
          <a:endParaRPr lang="en-US"/>
        </a:p>
      </dgm:t>
    </dgm:pt>
    <dgm:pt modelId="{D7F76D15-0329-4F03-86DA-FE6CB9F8F0CC}">
      <dgm:prSet phldrT="[Text]"/>
      <dgm:spPr/>
      <dgm:t>
        <a:bodyPr/>
        <a:lstStyle/>
        <a:p>
          <a:r>
            <a:rPr lang="en-US"/>
            <a:t>Funded partners will receive 50% of their grant award</a:t>
          </a:r>
        </a:p>
      </dgm:t>
    </dgm:pt>
    <dgm:pt modelId="{98BD35A3-8A92-43EA-B192-F7F1B4DCD432}" type="parTrans" cxnId="{FFB30ABF-209E-4952-BD80-7E20AFC976E0}">
      <dgm:prSet/>
      <dgm:spPr/>
      <dgm:t>
        <a:bodyPr/>
        <a:lstStyle/>
        <a:p>
          <a:endParaRPr lang="en-US"/>
        </a:p>
      </dgm:t>
    </dgm:pt>
    <dgm:pt modelId="{BEBF78FF-BE79-4DD0-A04C-6E513674FBBC}" type="sibTrans" cxnId="{FFB30ABF-209E-4952-BD80-7E20AFC976E0}">
      <dgm:prSet/>
      <dgm:spPr/>
      <dgm:t>
        <a:bodyPr/>
        <a:lstStyle/>
        <a:p>
          <a:endParaRPr lang="en-US"/>
        </a:p>
      </dgm:t>
    </dgm:pt>
    <dgm:pt modelId="{0E4379F4-8AFE-4B88-B6CA-9F6C7C2E263C}">
      <dgm:prSet phldrT="[Text]"/>
      <dgm:spPr/>
      <dgm:t>
        <a:bodyPr/>
        <a:lstStyle/>
        <a:p>
          <a:r>
            <a:rPr lang="en-US"/>
            <a:t>Baseline Report due</a:t>
          </a:r>
        </a:p>
      </dgm:t>
    </dgm:pt>
    <dgm:pt modelId="{0B1E035A-66C1-4BBE-99F2-44ACEE66DDF1}" type="parTrans" cxnId="{EFDECA19-B36E-41D5-A1EB-94E440B4817B}">
      <dgm:prSet/>
      <dgm:spPr/>
      <dgm:t>
        <a:bodyPr/>
        <a:lstStyle/>
        <a:p>
          <a:endParaRPr lang="en-US"/>
        </a:p>
      </dgm:t>
    </dgm:pt>
    <dgm:pt modelId="{9B30DF2A-03B9-4C5A-9214-CC77D1F8643D}" type="sibTrans" cxnId="{EFDECA19-B36E-41D5-A1EB-94E440B4817B}">
      <dgm:prSet/>
      <dgm:spPr/>
      <dgm:t>
        <a:bodyPr/>
        <a:lstStyle/>
        <a:p>
          <a:endParaRPr lang="en-US"/>
        </a:p>
      </dgm:t>
    </dgm:pt>
    <dgm:pt modelId="{A40D6E59-4035-46C1-839B-5A5945B124B8}">
      <dgm:prSet phldrT="[Text]"/>
      <dgm:spPr/>
      <dgm:t>
        <a:bodyPr/>
        <a:lstStyle/>
        <a:p>
          <a:r>
            <a:rPr lang="en-US"/>
            <a:t>Up to 2 people from each organization will be asked to participate</a:t>
          </a:r>
        </a:p>
      </dgm:t>
    </dgm:pt>
    <dgm:pt modelId="{71217F9A-990E-47E0-9373-F51A5B68CE14}" type="parTrans" cxnId="{809BC688-D926-468C-A2AD-37DF0877DF86}">
      <dgm:prSet/>
      <dgm:spPr/>
      <dgm:t>
        <a:bodyPr/>
        <a:lstStyle/>
        <a:p>
          <a:endParaRPr lang="en-US"/>
        </a:p>
      </dgm:t>
    </dgm:pt>
    <dgm:pt modelId="{6C5D8FC0-5502-4648-A436-1FE48EDF1ABB}" type="sibTrans" cxnId="{809BC688-D926-468C-A2AD-37DF0877DF86}">
      <dgm:prSet/>
      <dgm:spPr/>
      <dgm:t>
        <a:bodyPr/>
        <a:lstStyle/>
        <a:p>
          <a:endParaRPr lang="en-US"/>
        </a:p>
      </dgm:t>
    </dgm:pt>
    <dgm:pt modelId="{4C1FA9E7-DD74-4E30-AF7D-78E60C94B4F8}">
      <dgm:prSet phldrT="[Text]"/>
      <dgm:spPr/>
      <dgm:t>
        <a:bodyPr/>
        <a:lstStyle/>
        <a:p>
          <a:r>
            <a:rPr lang="en-US" b="1"/>
            <a:t>May 31, 2024</a:t>
          </a:r>
        </a:p>
      </dgm:t>
    </dgm:pt>
    <dgm:pt modelId="{69B75306-0B64-446E-A4EE-9223DFF55F0B}" type="parTrans" cxnId="{505F825A-E1EE-4B21-8445-CA35EAC6ADC7}">
      <dgm:prSet/>
      <dgm:spPr/>
      <dgm:t>
        <a:bodyPr/>
        <a:lstStyle/>
        <a:p>
          <a:endParaRPr lang="en-US"/>
        </a:p>
      </dgm:t>
    </dgm:pt>
    <dgm:pt modelId="{EE3A71E0-A211-4AF9-9155-D8BFB0ADDFE0}" type="sibTrans" cxnId="{505F825A-E1EE-4B21-8445-CA35EAC6ADC7}">
      <dgm:prSet/>
      <dgm:spPr/>
      <dgm:t>
        <a:bodyPr/>
        <a:lstStyle/>
        <a:p>
          <a:endParaRPr lang="en-US"/>
        </a:p>
      </dgm:t>
    </dgm:pt>
    <dgm:pt modelId="{7B50C8D4-31A2-4A1C-85CD-699318865AAC}">
      <dgm:prSet phldrT="[Text]"/>
      <dgm:spPr/>
      <dgm:t>
        <a:bodyPr/>
        <a:lstStyle/>
        <a:p>
          <a:r>
            <a:rPr lang="en-US"/>
            <a:t>Interim Reports Due</a:t>
          </a:r>
        </a:p>
      </dgm:t>
    </dgm:pt>
    <dgm:pt modelId="{37AEEEFC-2E42-449B-B9E3-384CAF587841}" type="parTrans" cxnId="{39F823C6-1357-4136-BA7D-63BED58A05CE}">
      <dgm:prSet/>
      <dgm:spPr/>
      <dgm:t>
        <a:bodyPr/>
        <a:lstStyle/>
        <a:p>
          <a:endParaRPr lang="en-US"/>
        </a:p>
      </dgm:t>
    </dgm:pt>
    <dgm:pt modelId="{17FA1F5E-C5B7-459E-9596-D6023B955034}" type="sibTrans" cxnId="{39F823C6-1357-4136-BA7D-63BED58A05CE}">
      <dgm:prSet/>
      <dgm:spPr/>
      <dgm:t>
        <a:bodyPr/>
        <a:lstStyle/>
        <a:p>
          <a:endParaRPr lang="en-US"/>
        </a:p>
      </dgm:t>
    </dgm:pt>
    <dgm:pt modelId="{7CC5D2DC-BB82-4F60-BE7F-FA1B9A10EA96}">
      <dgm:prSet phldrT="[Text]"/>
      <dgm:spPr/>
      <dgm:t>
        <a:bodyPr/>
        <a:lstStyle/>
        <a:p>
          <a:r>
            <a:rPr lang="en-US" b="1"/>
            <a:t>October 2024</a:t>
          </a:r>
        </a:p>
      </dgm:t>
    </dgm:pt>
    <dgm:pt modelId="{5305ACC6-566C-468A-82F4-E7058DFB44F2}" type="parTrans" cxnId="{D6C909B1-D4B6-4A98-8E0F-231BE7AC4D10}">
      <dgm:prSet/>
      <dgm:spPr/>
      <dgm:t>
        <a:bodyPr/>
        <a:lstStyle/>
        <a:p>
          <a:endParaRPr lang="en-US"/>
        </a:p>
      </dgm:t>
    </dgm:pt>
    <dgm:pt modelId="{D9323F80-EC0E-4372-8B73-DD10E2B40906}" type="sibTrans" cxnId="{D6C909B1-D4B6-4A98-8E0F-231BE7AC4D10}">
      <dgm:prSet/>
      <dgm:spPr/>
      <dgm:t>
        <a:bodyPr/>
        <a:lstStyle/>
        <a:p>
          <a:endParaRPr lang="en-US"/>
        </a:p>
      </dgm:t>
    </dgm:pt>
    <dgm:pt modelId="{07E39A2C-9C90-4F73-B78D-9AF8B1DCF3C0}">
      <dgm:prSet phldrT="[Text]"/>
      <dgm:spPr/>
      <dgm:t>
        <a:bodyPr/>
        <a:lstStyle/>
        <a:p>
          <a:r>
            <a:rPr lang="en-US"/>
            <a:t>Attendance at a virtual Fall All Grantee Convening</a:t>
          </a:r>
        </a:p>
      </dgm:t>
    </dgm:pt>
    <dgm:pt modelId="{41CC068E-2223-4F2B-8889-37076977C3F2}" type="parTrans" cxnId="{F091915B-AD24-4E78-B361-CCA856D8A066}">
      <dgm:prSet/>
      <dgm:spPr/>
      <dgm:t>
        <a:bodyPr/>
        <a:lstStyle/>
        <a:p>
          <a:endParaRPr lang="en-US"/>
        </a:p>
      </dgm:t>
    </dgm:pt>
    <dgm:pt modelId="{A52D4993-EEFF-4693-AA91-4C7FBE93D089}" type="sibTrans" cxnId="{F091915B-AD24-4E78-B361-CCA856D8A066}">
      <dgm:prSet/>
      <dgm:spPr/>
      <dgm:t>
        <a:bodyPr/>
        <a:lstStyle/>
        <a:p>
          <a:endParaRPr lang="en-US"/>
        </a:p>
      </dgm:t>
    </dgm:pt>
    <dgm:pt modelId="{B00752FA-8EBC-40CE-8801-3B7BC643880C}">
      <dgm:prSet phldrT="[Text]"/>
      <dgm:spPr/>
      <dgm:t>
        <a:bodyPr/>
        <a:lstStyle/>
        <a:p>
          <a:r>
            <a:rPr lang="en-US"/>
            <a:t>Narrative &amp; Expenditure (all grantees)</a:t>
          </a:r>
        </a:p>
      </dgm:t>
    </dgm:pt>
    <dgm:pt modelId="{211D95A3-029D-4F04-AB22-2941C4CFBDA1}" type="parTrans" cxnId="{5A5F6CCE-167A-40D0-8226-DBC911AFCF47}">
      <dgm:prSet/>
      <dgm:spPr/>
      <dgm:t>
        <a:bodyPr/>
        <a:lstStyle/>
        <a:p>
          <a:endParaRPr lang="en-US"/>
        </a:p>
      </dgm:t>
    </dgm:pt>
    <dgm:pt modelId="{4D89620E-DC01-43DB-826F-E5EE9E23E137}" type="sibTrans" cxnId="{5A5F6CCE-167A-40D0-8226-DBC911AFCF47}">
      <dgm:prSet/>
      <dgm:spPr/>
      <dgm:t>
        <a:bodyPr/>
        <a:lstStyle/>
        <a:p>
          <a:endParaRPr lang="en-US"/>
        </a:p>
      </dgm:t>
    </dgm:pt>
    <dgm:pt modelId="{8803119B-71C6-4632-AA58-7B2E8A871A11}">
      <dgm:prSet phldrT="[Text]"/>
      <dgm:spPr/>
      <dgm:t>
        <a:bodyPr/>
        <a:lstStyle/>
        <a:p>
          <a:r>
            <a:rPr lang="en-US" b="1"/>
            <a:t>December 1, 2024</a:t>
          </a:r>
        </a:p>
      </dgm:t>
    </dgm:pt>
    <dgm:pt modelId="{0BB3B519-1E60-4C89-814B-1717FD99978F}" type="parTrans" cxnId="{5553175F-BFA5-4F42-9BF7-E1413D2432F2}">
      <dgm:prSet/>
      <dgm:spPr/>
      <dgm:t>
        <a:bodyPr/>
        <a:lstStyle/>
        <a:p>
          <a:endParaRPr lang="en-US"/>
        </a:p>
      </dgm:t>
    </dgm:pt>
    <dgm:pt modelId="{DB9C7B77-635A-4DDF-A1FA-57D11A749D11}" type="sibTrans" cxnId="{5553175F-BFA5-4F42-9BF7-E1413D2432F2}">
      <dgm:prSet/>
      <dgm:spPr/>
      <dgm:t>
        <a:bodyPr/>
        <a:lstStyle/>
        <a:p>
          <a:endParaRPr lang="en-US"/>
        </a:p>
      </dgm:t>
    </dgm:pt>
    <dgm:pt modelId="{BEFCDFE5-98F2-4E74-98E7-B839FE5A1113}">
      <dgm:prSet phldrT="[Text]"/>
      <dgm:spPr/>
      <dgm:t>
        <a:bodyPr/>
        <a:lstStyle/>
        <a:p>
          <a:r>
            <a:rPr lang="en-US"/>
            <a:t>Final Reports Due</a:t>
          </a:r>
        </a:p>
      </dgm:t>
    </dgm:pt>
    <dgm:pt modelId="{F2302281-05BC-46FC-BB0A-44FCA92C179A}" type="parTrans" cxnId="{DC9EC737-2DB2-4866-B3BB-EB4E22232907}">
      <dgm:prSet/>
      <dgm:spPr/>
      <dgm:t>
        <a:bodyPr/>
        <a:lstStyle/>
        <a:p>
          <a:endParaRPr lang="en-US"/>
        </a:p>
      </dgm:t>
    </dgm:pt>
    <dgm:pt modelId="{5E1855C6-ACB4-4970-8875-899D577C4A00}" type="sibTrans" cxnId="{DC9EC737-2DB2-4866-B3BB-EB4E22232907}">
      <dgm:prSet/>
      <dgm:spPr/>
      <dgm:t>
        <a:bodyPr/>
        <a:lstStyle/>
        <a:p>
          <a:endParaRPr lang="en-US"/>
        </a:p>
      </dgm:t>
    </dgm:pt>
    <dgm:pt modelId="{2FEB3188-D61D-40B9-8B9C-4A27EBF18CFD}">
      <dgm:prSet phldrT="[Text]"/>
      <dgm:spPr/>
      <dgm:t>
        <a:bodyPr/>
        <a:lstStyle/>
        <a:p>
          <a:r>
            <a:rPr lang="en-US"/>
            <a:t>Narrative &amp; Expenditure (all grantees)</a:t>
          </a:r>
        </a:p>
      </dgm:t>
    </dgm:pt>
    <dgm:pt modelId="{B62A9D1F-D412-4BBE-9A0A-3913EB0D1D39}" type="parTrans" cxnId="{D2581BC2-556C-4804-B96F-B5FC51F43F81}">
      <dgm:prSet/>
      <dgm:spPr/>
      <dgm:t>
        <a:bodyPr/>
        <a:lstStyle/>
        <a:p>
          <a:endParaRPr lang="en-US"/>
        </a:p>
      </dgm:t>
    </dgm:pt>
    <dgm:pt modelId="{5D195486-B7D5-4242-9055-F89894D88391}" type="sibTrans" cxnId="{D2581BC2-556C-4804-B96F-B5FC51F43F81}">
      <dgm:prSet/>
      <dgm:spPr/>
      <dgm:t>
        <a:bodyPr/>
        <a:lstStyle/>
        <a:p>
          <a:endParaRPr lang="en-US"/>
        </a:p>
      </dgm:t>
    </dgm:pt>
    <dgm:pt modelId="{6993D41F-D57A-4AB5-9611-F807A10D1E9C}" type="pres">
      <dgm:prSet presAssocID="{19AB18C9-D64F-407C-99B0-A5D712A0CDDD}" presName="Name0" presStyleCnt="0">
        <dgm:presLayoutVars>
          <dgm:dir/>
          <dgm:animLvl val="lvl"/>
          <dgm:resizeHandles val="exact"/>
        </dgm:presLayoutVars>
      </dgm:prSet>
      <dgm:spPr/>
    </dgm:pt>
    <dgm:pt modelId="{ACAF049B-AA36-465B-8B87-338A603BBE5E}" type="pres">
      <dgm:prSet presAssocID="{483F0AA6-E941-4072-AF0D-0284AF07BE76}" presName="linNode" presStyleCnt="0"/>
      <dgm:spPr/>
    </dgm:pt>
    <dgm:pt modelId="{2333B255-D175-48AD-A125-1C67888C9EEA}" type="pres">
      <dgm:prSet presAssocID="{483F0AA6-E941-4072-AF0D-0284AF07BE76}" presName="parTx" presStyleLbl="revTx" presStyleIdx="0" presStyleCnt="6">
        <dgm:presLayoutVars>
          <dgm:chMax val="1"/>
          <dgm:bulletEnabled val="1"/>
        </dgm:presLayoutVars>
      </dgm:prSet>
      <dgm:spPr/>
    </dgm:pt>
    <dgm:pt modelId="{41625848-B46B-4FD6-98A8-404BBF31647E}" type="pres">
      <dgm:prSet presAssocID="{483F0AA6-E941-4072-AF0D-0284AF07BE76}" presName="bracket" presStyleLbl="parChTrans1D1" presStyleIdx="0" presStyleCnt="6"/>
      <dgm:spPr/>
    </dgm:pt>
    <dgm:pt modelId="{395DE5A6-9BE1-4A77-A60E-358FB76F3A71}" type="pres">
      <dgm:prSet presAssocID="{483F0AA6-E941-4072-AF0D-0284AF07BE76}" presName="spH" presStyleCnt="0"/>
      <dgm:spPr/>
    </dgm:pt>
    <dgm:pt modelId="{16907BDC-3F6D-47E1-89E7-B9D909FEBA09}" type="pres">
      <dgm:prSet presAssocID="{483F0AA6-E941-4072-AF0D-0284AF07BE76}" presName="desTx" presStyleLbl="node1" presStyleIdx="0" presStyleCnt="6">
        <dgm:presLayoutVars>
          <dgm:bulletEnabled val="1"/>
        </dgm:presLayoutVars>
      </dgm:prSet>
      <dgm:spPr/>
    </dgm:pt>
    <dgm:pt modelId="{2E2212F2-3BD0-432E-BC2E-CFFF054A3020}" type="pres">
      <dgm:prSet presAssocID="{63FBAAB9-4A85-4B44-98A6-01EB90AB9EAC}" presName="spV" presStyleCnt="0"/>
      <dgm:spPr/>
    </dgm:pt>
    <dgm:pt modelId="{C1B79C61-16C8-4AAC-8AB0-C1730378713E}" type="pres">
      <dgm:prSet presAssocID="{14C32F43-A8F7-454C-8051-C6EC8E541F62}" presName="linNode" presStyleCnt="0"/>
      <dgm:spPr/>
    </dgm:pt>
    <dgm:pt modelId="{697F7CDE-C623-4C95-9C7A-B5A2872A0E98}" type="pres">
      <dgm:prSet presAssocID="{14C32F43-A8F7-454C-8051-C6EC8E541F62}" presName="parTx" presStyleLbl="revTx" presStyleIdx="1" presStyleCnt="6">
        <dgm:presLayoutVars>
          <dgm:chMax val="1"/>
          <dgm:bulletEnabled val="1"/>
        </dgm:presLayoutVars>
      </dgm:prSet>
      <dgm:spPr/>
    </dgm:pt>
    <dgm:pt modelId="{95D6E500-7B87-40C8-BDEC-F30F0B9F20E6}" type="pres">
      <dgm:prSet presAssocID="{14C32F43-A8F7-454C-8051-C6EC8E541F62}" presName="bracket" presStyleLbl="parChTrans1D1" presStyleIdx="1" presStyleCnt="6"/>
      <dgm:spPr/>
    </dgm:pt>
    <dgm:pt modelId="{7228C0CC-9889-427A-98BB-E85ECA2B2DF4}" type="pres">
      <dgm:prSet presAssocID="{14C32F43-A8F7-454C-8051-C6EC8E541F62}" presName="spH" presStyleCnt="0"/>
      <dgm:spPr/>
    </dgm:pt>
    <dgm:pt modelId="{CA41AD3E-44BE-4930-BB89-3813EC78238F}" type="pres">
      <dgm:prSet presAssocID="{14C32F43-A8F7-454C-8051-C6EC8E541F62}" presName="desTx" presStyleLbl="node1" presStyleIdx="1" presStyleCnt="6">
        <dgm:presLayoutVars>
          <dgm:bulletEnabled val="1"/>
        </dgm:presLayoutVars>
      </dgm:prSet>
      <dgm:spPr/>
    </dgm:pt>
    <dgm:pt modelId="{25A469BD-BCAA-455A-A8B4-C70F96207661}" type="pres">
      <dgm:prSet presAssocID="{49853A85-F7B9-475D-8360-AD99B79AA8ED}" presName="spV" presStyleCnt="0"/>
      <dgm:spPr/>
    </dgm:pt>
    <dgm:pt modelId="{DD6E3EF9-1022-4CAE-A7BE-AB5E672D724B}" type="pres">
      <dgm:prSet presAssocID="{DEF0C804-E218-44E1-A154-5A79C07855DB}" presName="linNode" presStyleCnt="0"/>
      <dgm:spPr/>
    </dgm:pt>
    <dgm:pt modelId="{AF998540-62B4-4BC6-B257-888C6C4FEFD4}" type="pres">
      <dgm:prSet presAssocID="{DEF0C804-E218-44E1-A154-5A79C07855DB}" presName="parTx" presStyleLbl="revTx" presStyleIdx="2" presStyleCnt="6">
        <dgm:presLayoutVars>
          <dgm:chMax val="1"/>
          <dgm:bulletEnabled val="1"/>
        </dgm:presLayoutVars>
      </dgm:prSet>
      <dgm:spPr/>
    </dgm:pt>
    <dgm:pt modelId="{52320678-0203-4CE6-B043-B167DE359DC9}" type="pres">
      <dgm:prSet presAssocID="{DEF0C804-E218-44E1-A154-5A79C07855DB}" presName="bracket" presStyleLbl="parChTrans1D1" presStyleIdx="2" presStyleCnt="6"/>
      <dgm:spPr/>
    </dgm:pt>
    <dgm:pt modelId="{AE103755-E335-4821-A62C-F59DBEB5E3B3}" type="pres">
      <dgm:prSet presAssocID="{DEF0C804-E218-44E1-A154-5A79C07855DB}" presName="spH" presStyleCnt="0"/>
      <dgm:spPr/>
    </dgm:pt>
    <dgm:pt modelId="{5D490444-BE16-45AE-A1CD-C5A9E02B839A}" type="pres">
      <dgm:prSet presAssocID="{DEF0C804-E218-44E1-A154-5A79C07855DB}" presName="desTx" presStyleLbl="node1" presStyleIdx="2" presStyleCnt="6">
        <dgm:presLayoutVars>
          <dgm:bulletEnabled val="1"/>
        </dgm:presLayoutVars>
      </dgm:prSet>
      <dgm:spPr/>
    </dgm:pt>
    <dgm:pt modelId="{955AB85F-7FA6-4A3F-AD8C-9B81068131A5}" type="pres">
      <dgm:prSet presAssocID="{D4084D66-6E38-44A8-915A-1FA0D06343B5}" presName="spV" presStyleCnt="0"/>
      <dgm:spPr/>
    </dgm:pt>
    <dgm:pt modelId="{6B1DCA76-7D91-421E-8124-3EC4D8AF7C8E}" type="pres">
      <dgm:prSet presAssocID="{4C1FA9E7-DD74-4E30-AF7D-78E60C94B4F8}" presName="linNode" presStyleCnt="0"/>
      <dgm:spPr/>
    </dgm:pt>
    <dgm:pt modelId="{99ABDA3E-4661-44B3-B6E1-416A9A6803FE}" type="pres">
      <dgm:prSet presAssocID="{4C1FA9E7-DD74-4E30-AF7D-78E60C94B4F8}" presName="parTx" presStyleLbl="revTx" presStyleIdx="3" presStyleCnt="6">
        <dgm:presLayoutVars>
          <dgm:chMax val="1"/>
          <dgm:bulletEnabled val="1"/>
        </dgm:presLayoutVars>
      </dgm:prSet>
      <dgm:spPr/>
    </dgm:pt>
    <dgm:pt modelId="{C30F1C5C-074B-4102-A36F-27EE3E96FB4D}" type="pres">
      <dgm:prSet presAssocID="{4C1FA9E7-DD74-4E30-AF7D-78E60C94B4F8}" presName="bracket" presStyleLbl="parChTrans1D1" presStyleIdx="3" presStyleCnt="6"/>
      <dgm:spPr/>
    </dgm:pt>
    <dgm:pt modelId="{A5AB665F-3E33-4780-AF76-B8A4AEAAAF6C}" type="pres">
      <dgm:prSet presAssocID="{4C1FA9E7-DD74-4E30-AF7D-78E60C94B4F8}" presName="spH" presStyleCnt="0"/>
      <dgm:spPr/>
    </dgm:pt>
    <dgm:pt modelId="{70619DBE-3A7F-426C-A57A-C97D0824173E}" type="pres">
      <dgm:prSet presAssocID="{4C1FA9E7-DD74-4E30-AF7D-78E60C94B4F8}" presName="desTx" presStyleLbl="node1" presStyleIdx="3" presStyleCnt="6">
        <dgm:presLayoutVars>
          <dgm:bulletEnabled val="1"/>
        </dgm:presLayoutVars>
      </dgm:prSet>
      <dgm:spPr/>
    </dgm:pt>
    <dgm:pt modelId="{12253047-5098-4607-9DB8-FE387DBC79F1}" type="pres">
      <dgm:prSet presAssocID="{EE3A71E0-A211-4AF9-9155-D8BFB0ADDFE0}" presName="spV" presStyleCnt="0"/>
      <dgm:spPr/>
    </dgm:pt>
    <dgm:pt modelId="{3F2EC79E-A357-4E2C-BA45-022993184A5F}" type="pres">
      <dgm:prSet presAssocID="{7CC5D2DC-BB82-4F60-BE7F-FA1B9A10EA96}" presName="linNode" presStyleCnt="0"/>
      <dgm:spPr/>
    </dgm:pt>
    <dgm:pt modelId="{DE59F15F-411C-4DC2-B838-BC2959705DB7}" type="pres">
      <dgm:prSet presAssocID="{7CC5D2DC-BB82-4F60-BE7F-FA1B9A10EA96}" presName="parTx" presStyleLbl="revTx" presStyleIdx="4" presStyleCnt="6">
        <dgm:presLayoutVars>
          <dgm:chMax val="1"/>
          <dgm:bulletEnabled val="1"/>
        </dgm:presLayoutVars>
      </dgm:prSet>
      <dgm:spPr/>
    </dgm:pt>
    <dgm:pt modelId="{F2E5CBE9-5F8B-464E-AD52-9A55252E82F8}" type="pres">
      <dgm:prSet presAssocID="{7CC5D2DC-BB82-4F60-BE7F-FA1B9A10EA96}" presName="bracket" presStyleLbl="parChTrans1D1" presStyleIdx="4" presStyleCnt="6"/>
      <dgm:spPr/>
    </dgm:pt>
    <dgm:pt modelId="{5DA8FC01-F912-47EF-8D74-55BAD2645E9C}" type="pres">
      <dgm:prSet presAssocID="{7CC5D2DC-BB82-4F60-BE7F-FA1B9A10EA96}" presName="spH" presStyleCnt="0"/>
      <dgm:spPr/>
    </dgm:pt>
    <dgm:pt modelId="{33777D5A-E488-4D6C-BF36-9B9EB332D707}" type="pres">
      <dgm:prSet presAssocID="{7CC5D2DC-BB82-4F60-BE7F-FA1B9A10EA96}" presName="desTx" presStyleLbl="node1" presStyleIdx="4" presStyleCnt="6">
        <dgm:presLayoutVars>
          <dgm:bulletEnabled val="1"/>
        </dgm:presLayoutVars>
      </dgm:prSet>
      <dgm:spPr/>
    </dgm:pt>
    <dgm:pt modelId="{ACC5D24B-A52E-4A03-A65F-5A03BD5BA3FC}" type="pres">
      <dgm:prSet presAssocID="{D9323F80-EC0E-4372-8B73-DD10E2B40906}" presName="spV" presStyleCnt="0"/>
      <dgm:spPr/>
    </dgm:pt>
    <dgm:pt modelId="{A248D829-CE92-4B98-B327-D844F7A99EB0}" type="pres">
      <dgm:prSet presAssocID="{8803119B-71C6-4632-AA58-7B2E8A871A11}" presName="linNode" presStyleCnt="0"/>
      <dgm:spPr/>
    </dgm:pt>
    <dgm:pt modelId="{925CC279-DCB1-437A-8EB0-F9CB86D24E9D}" type="pres">
      <dgm:prSet presAssocID="{8803119B-71C6-4632-AA58-7B2E8A871A11}" presName="parTx" presStyleLbl="revTx" presStyleIdx="5" presStyleCnt="6">
        <dgm:presLayoutVars>
          <dgm:chMax val="1"/>
          <dgm:bulletEnabled val="1"/>
        </dgm:presLayoutVars>
      </dgm:prSet>
      <dgm:spPr/>
    </dgm:pt>
    <dgm:pt modelId="{AEDE7AE3-B4FC-4C86-85AC-0190AA64B22A}" type="pres">
      <dgm:prSet presAssocID="{8803119B-71C6-4632-AA58-7B2E8A871A11}" presName="bracket" presStyleLbl="parChTrans1D1" presStyleIdx="5" presStyleCnt="6"/>
      <dgm:spPr/>
    </dgm:pt>
    <dgm:pt modelId="{8E3543ED-7B34-45C6-8C90-1FAC87E58B42}" type="pres">
      <dgm:prSet presAssocID="{8803119B-71C6-4632-AA58-7B2E8A871A11}" presName="spH" presStyleCnt="0"/>
      <dgm:spPr/>
    </dgm:pt>
    <dgm:pt modelId="{1DE62377-0D53-48CB-BDE4-8409DB0C2CD4}" type="pres">
      <dgm:prSet presAssocID="{8803119B-71C6-4632-AA58-7B2E8A871A11}" presName="desTx" presStyleLbl="node1" presStyleIdx="5" presStyleCnt="6">
        <dgm:presLayoutVars>
          <dgm:bulletEnabled val="1"/>
        </dgm:presLayoutVars>
      </dgm:prSet>
      <dgm:spPr/>
    </dgm:pt>
  </dgm:ptLst>
  <dgm:cxnLst>
    <dgm:cxn modelId="{2BB0C708-822E-41E6-8A20-5B5CF505B51B}" type="presOf" srcId="{4C1FA9E7-DD74-4E30-AF7D-78E60C94B4F8}" destId="{99ABDA3E-4661-44B3-B6E1-416A9A6803FE}" srcOrd="0" destOrd="0" presId="urn:diagrams.loki3.com/BracketList"/>
    <dgm:cxn modelId="{9CD12F12-A5B1-4D54-A79A-DB29211F6EAB}" type="presOf" srcId="{A40D6E59-4035-46C1-839B-5A5945B124B8}" destId="{5D490444-BE16-45AE-A1CD-C5A9E02B839A}" srcOrd="0" destOrd="1" presId="urn:diagrams.loki3.com/BracketList"/>
    <dgm:cxn modelId="{DFE4F917-1686-4B52-A60F-2BDC541C82AB}" type="presOf" srcId="{D7F76D15-0329-4F03-86DA-FE6CB9F8F0CC}" destId="{16907BDC-3F6D-47E1-89E7-B9D909FEBA09}" srcOrd="0" destOrd="0" presId="urn:diagrams.loki3.com/BracketList"/>
    <dgm:cxn modelId="{D9CC2719-ACD2-4B6A-A596-D0A7761E204C}" type="presOf" srcId="{BEFCDFE5-98F2-4E74-98E7-B839FE5A1113}" destId="{1DE62377-0D53-48CB-BDE4-8409DB0C2CD4}" srcOrd="0" destOrd="0" presId="urn:diagrams.loki3.com/BracketList"/>
    <dgm:cxn modelId="{EFDECA19-B36E-41D5-A1EB-94E440B4817B}" srcId="{14C32F43-A8F7-454C-8051-C6EC8E541F62}" destId="{0E4379F4-8AFE-4B88-B6CA-9F6C7C2E263C}" srcOrd="1" destOrd="0" parTransId="{0B1E035A-66C1-4BBE-99F2-44ACEE66DDF1}" sibTransId="{9B30DF2A-03B9-4C5A-9214-CC77D1F8643D}"/>
    <dgm:cxn modelId="{A6C1591A-B3EE-4DC6-ABD4-529EE3C17D52}" type="presOf" srcId="{2C7C6AFE-5142-453F-ABFB-24DC17441216}" destId="{CA41AD3E-44BE-4930-BB89-3813EC78238F}" srcOrd="0" destOrd="0" presId="urn:diagrams.loki3.com/BracketList"/>
    <dgm:cxn modelId="{C7A6431E-5BDE-4D52-AACD-132AE641B852}" srcId="{14C32F43-A8F7-454C-8051-C6EC8E541F62}" destId="{2C7C6AFE-5142-453F-ABFB-24DC17441216}" srcOrd="0" destOrd="0" parTransId="{3C9860D4-537F-4358-B81B-98C3D93BB24E}" sibTransId="{D085321D-9323-439C-B8D2-9A4A4F06503D}"/>
    <dgm:cxn modelId="{19B22830-37AA-4B03-83C4-595C06C236AC}" srcId="{19AB18C9-D64F-407C-99B0-A5D712A0CDDD}" destId="{483F0AA6-E941-4072-AF0D-0284AF07BE76}" srcOrd="0" destOrd="0" parTransId="{00D83267-4FA5-48BD-96CB-26582A7788D1}" sibTransId="{63FBAAB9-4A85-4B44-98A6-01EB90AB9EAC}"/>
    <dgm:cxn modelId="{4E775336-98C0-430C-B3EA-0BB92EB6BAE6}" type="presOf" srcId="{DEF0C804-E218-44E1-A154-5A79C07855DB}" destId="{AF998540-62B4-4BC6-B257-888C6C4FEFD4}" srcOrd="0" destOrd="0" presId="urn:diagrams.loki3.com/BracketList"/>
    <dgm:cxn modelId="{DC9EC737-2DB2-4866-B3BB-EB4E22232907}" srcId="{8803119B-71C6-4632-AA58-7B2E8A871A11}" destId="{BEFCDFE5-98F2-4E74-98E7-B839FE5A1113}" srcOrd="0" destOrd="0" parTransId="{F2302281-05BC-46FC-BB0A-44FCA92C179A}" sibTransId="{5E1855C6-ACB4-4970-8875-899D577C4A00}"/>
    <dgm:cxn modelId="{7E60393B-F0FA-4D7A-B0A3-C4E4E8B143E0}" type="presOf" srcId="{7B50C8D4-31A2-4A1C-85CD-699318865AAC}" destId="{70619DBE-3A7F-426C-A57A-C97D0824173E}" srcOrd="0" destOrd="0" presId="urn:diagrams.loki3.com/BracketList"/>
    <dgm:cxn modelId="{F091915B-AD24-4E78-B361-CCA856D8A066}" srcId="{7CC5D2DC-BB82-4F60-BE7F-FA1B9A10EA96}" destId="{07E39A2C-9C90-4F73-B78D-9AF8B1DCF3C0}" srcOrd="0" destOrd="0" parTransId="{41CC068E-2223-4F2B-8889-37076977C3F2}" sibTransId="{A52D4993-EEFF-4693-AA91-4C7FBE93D089}"/>
    <dgm:cxn modelId="{E7024E5C-B401-4737-8FCC-01A33E42AA57}" type="presOf" srcId="{B00752FA-8EBC-40CE-8801-3B7BC643880C}" destId="{70619DBE-3A7F-426C-A57A-C97D0824173E}" srcOrd="0" destOrd="1" presId="urn:diagrams.loki3.com/BracketList"/>
    <dgm:cxn modelId="{DB58B25E-17CC-4A74-8E38-11A5501777A5}" type="presOf" srcId="{7CC5D2DC-BB82-4F60-BE7F-FA1B9A10EA96}" destId="{DE59F15F-411C-4DC2-B838-BC2959705DB7}" srcOrd="0" destOrd="0" presId="urn:diagrams.loki3.com/BracketList"/>
    <dgm:cxn modelId="{5553175F-BFA5-4F42-9BF7-E1413D2432F2}" srcId="{19AB18C9-D64F-407C-99B0-A5D712A0CDDD}" destId="{8803119B-71C6-4632-AA58-7B2E8A871A11}" srcOrd="5" destOrd="0" parTransId="{0BB3B519-1E60-4C89-814B-1717FD99978F}" sibTransId="{DB9C7B77-635A-4DDF-A1FA-57D11A749D11}"/>
    <dgm:cxn modelId="{89BBBB4E-C266-4803-9141-EA36CE269A14}" type="presOf" srcId="{483F0AA6-E941-4072-AF0D-0284AF07BE76}" destId="{2333B255-D175-48AD-A125-1C67888C9EEA}" srcOrd="0" destOrd="0" presId="urn:diagrams.loki3.com/BracketList"/>
    <dgm:cxn modelId="{7D8DFC51-E14B-4EC6-A8BB-58A02273D87F}" srcId="{19AB18C9-D64F-407C-99B0-A5D712A0CDDD}" destId="{DEF0C804-E218-44E1-A154-5A79C07855DB}" srcOrd="2" destOrd="0" parTransId="{B73BA163-DCAE-4D32-9F3D-3FD60148EB0E}" sibTransId="{D4084D66-6E38-44A8-915A-1FA0D06343B5}"/>
    <dgm:cxn modelId="{505F825A-E1EE-4B21-8445-CA35EAC6ADC7}" srcId="{19AB18C9-D64F-407C-99B0-A5D712A0CDDD}" destId="{4C1FA9E7-DD74-4E30-AF7D-78E60C94B4F8}" srcOrd="3" destOrd="0" parTransId="{69B75306-0B64-446E-A4EE-9223DFF55F0B}" sibTransId="{EE3A71E0-A211-4AF9-9155-D8BFB0ADDFE0}"/>
    <dgm:cxn modelId="{809BC688-D926-468C-A2AD-37DF0877DF86}" srcId="{99DD4ADD-56BB-4A64-B8DF-05BF851B451C}" destId="{A40D6E59-4035-46C1-839B-5A5945B124B8}" srcOrd="0" destOrd="0" parTransId="{71217F9A-990E-47E0-9373-F51A5B68CE14}" sibTransId="{6C5D8FC0-5502-4648-A436-1FE48EDF1ABB}"/>
    <dgm:cxn modelId="{CF7F5E9A-E55B-450A-8ED3-2BB1E472EF75}" type="presOf" srcId="{0E4379F4-8AFE-4B88-B6CA-9F6C7C2E263C}" destId="{CA41AD3E-44BE-4930-BB89-3813EC78238F}" srcOrd="0" destOrd="1" presId="urn:diagrams.loki3.com/BracketList"/>
    <dgm:cxn modelId="{AEE0AEAC-82F3-49CB-AB54-73861F10BACC}" type="presOf" srcId="{07E39A2C-9C90-4F73-B78D-9AF8B1DCF3C0}" destId="{33777D5A-E488-4D6C-BF36-9B9EB332D707}" srcOrd="0" destOrd="0" presId="urn:diagrams.loki3.com/BracketList"/>
    <dgm:cxn modelId="{D6C909B1-D4B6-4A98-8E0F-231BE7AC4D10}" srcId="{19AB18C9-D64F-407C-99B0-A5D712A0CDDD}" destId="{7CC5D2DC-BB82-4F60-BE7F-FA1B9A10EA96}" srcOrd="4" destOrd="0" parTransId="{5305ACC6-566C-468A-82F4-E7058DFB44F2}" sibTransId="{D9323F80-EC0E-4372-8B73-DD10E2B40906}"/>
    <dgm:cxn modelId="{E504AAB8-7803-4DE2-AD59-ED8F58456D13}" type="presOf" srcId="{99DD4ADD-56BB-4A64-B8DF-05BF851B451C}" destId="{5D490444-BE16-45AE-A1CD-C5A9E02B839A}" srcOrd="0" destOrd="0" presId="urn:diagrams.loki3.com/BracketList"/>
    <dgm:cxn modelId="{266408BD-63D3-4A96-BEE8-BFC897ECEFDB}" type="presOf" srcId="{14C32F43-A8F7-454C-8051-C6EC8E541F62}" destId="{697F7CDE-C623-4C95-9C7A-B5A2872A0E98}" srcOrd="0" destOrd="0" presId="urn:diagrams.loki3.com/BracketList"/>
    <dgm:cxn modelId="{FA734FBE-8D7F-41D8-8FE7-D18F3E95A78B}" type="presOf" srcId="{2FEB3188-D61D-40B9-8B9C-4A27EBF18CFD}" destId="{1DE62377-0D53-48CB-BDE4-8409DB0C2CD4}" srcOrd="0" destOrd="1" presId="urn:diagrams.loki3.com/BracketList"/>
    <dgm:cxn modelId="{FFB30ABF-209E-4952-BD80-7E20AFC976E0}" srcId="{483F0AA6-E941-4072-AF0D-0284AF07BE76}" destId="{D7F76D15-0329-4F03-86DA-FE6CB9F8F0CC}" srcOrd="0" destOrd="0" parTransId="{98BD35A3-8A92-43EA-B192-F7F1B4DCD432}" sibTransId="{BEBF78FF-BE79-4DD0-A04C-6E513674FBBC}"/>
    <dgm:cxn modelId="{D2581BC2-556C-4804-B96F-B5FC51F43F81}" srcId="{BEFCDFE5-98F2-4E74-98E7-B839FE5A1113}" destId="{2FEB3188-D61D-40B9-8B9C-4A27EBF18CFD}" srcOrd="0" destOrd="0" parTransId="{B62A9D1F-D412-4BBE-9A0A-3913EB0D1D39}" sibTransId="{5D195486-B7D5-4242-9055-F89894D88391}"/>
    <dgm:cxn modelId="{39F823C6-1357-4136-BA7D-63BED58A05CE}" srcId="{4C1FA9E7-DD74-4E30-AF7D-78E60C94B4F8}" destId="{7B50C8D4-31A2-4A1C-85CD-699318865AAC}" srcOrd="0" destOrd="0" parTransId="{37AEEEFC-2E42-449B-B9E3-384CAF587841}" sibTransId="{17FA1F5E-C5B7-459E-9596-D6023B955034}"/>
    <dgm:cxn modelId="{C9BFDDC9-2026-4492-9A3F-1F9201BBD03C}" srcId="{DEF0C804-E218-44E1-A154-5A79C07855DB}" destId="{99DD4ADD-56BB-4A64-B8DF-05BF851B451C}" srcOrd="0" destOrd="0" parTransId="{25A70BEC-2BD5-49F6-9B17-8CB98700AA6B}" sibTransId="{0AD9E5EA-17AB-4F6B-A5E2-50A5D46AA71A}"/>
    <dgm:cxn modelId="{5A5F6CCE-167A-40D0-8226-DBC911AFCF47}" srcId="{7B50C8D4-31A2-4A1C-85CD-699318865AAC}" destId="{B00752FA-8EBC-40CE-8801-3B7BC643880C}" srcOrd="0" destOrd="0" parTransId="{211D95A3-029D-4F04-AB22-2941C4CFBDA1}" sibTransId="{4D89620E-DC01-43DB-826F-E5EE9E23E137}"/>
    <dgm:cxn modelId="{288169D2-D311-4FF2-8746-CE5EEC6710EB}" type="presOf" srcId="{8803119B-71C6-4632-AA58-7B2E8A871A11}" destId="{925CC279-DCB1-437A-8EB0-F9CB86D24E9D}" srcOrd="0" destOrd="0" presId="urn:diagrams.loki3.com/BracketList"/>
    <dgm:cxn modelId="{F9C317EC-ED94-4E28-A13D-DB5E9CE69249}" srcId="{19AB18C9-D64F-407C-99B0-A5D712A0CDDD}" destId="{14C32F43-A8F7-454C-8051-C6EC8E541F62}" srcOrd="1" destOrd="0" parTransId="{59460D46-388A-49DC-A336-B89A15062C43}" sibTransId="{49853A85-F7B9-475D-8360-AD99B79AA8ED}"/>
    <dgm:cxn modelId="{18C9B3F8-30D4-4090-80BD-FD5AFF6D55FA}" type="presOf" srcId="{19AB18C9-D64F-407C-99B0-A5D712A0CDDD}" destId="{6993D41F-D57A-4AB5-9611-F807A10D1E9C}" srcOrd="0" destOrd="0" presId="urn:diagrams.loki3.com/BracketList"/>
    <dgm:cxn modelId="{52EB1C5C-C2ED-4F3C-88F9-894675C48CE2}" type="presParOf" srcId="{6993D41F-D57A-4AB5-9611-F807A10D1E9C}" destId="{ACAF049B-AA36-465B-8B87-338A603BBE5E}" srcOrd="0" destOrd="0" presId="urn:diagrams.loki3.com/BracketList"/>
    <dgm:cxn modelId="{14AF713E-9C2D-4A3C-B3C5-27156F04BCDA}" type="presParOf" srcId="{ACAF049B-AA36-465B-8B87-338A603BBE5E}" destId="{2333B255-D175-48AD-A125-1C67888C9EEA}" srcOrd="0" destOrd="0" presId="urn:diagrams.loki3.com/BracketList"/>
    <dgm:cxn modelId="{0EBD20E8-BF0B-4FE3-BA24-6588844DBEB7}" type="presParOf" srcId="{ACAF049B-AA36-465B-8B87-338A603BBE5E}" destId="{41625848-B46B-4FD6-98A8-404BBF31647E}" srcOrd="1" destOrd="0" presId="urn:diagrams.loki3.com/BracketList"/>
    <dgm:cxn modelId="{1548A48F-4648-4E20-B37E-E90C22461D05}" type="presParOf" srcId="{ACAF049B-AA36-465B-8B87-338A603BBE5E}" destId="{395DE5A6-9BE1-4A77-A60E-358FB76F3A71}" srcOrd="2" destOrd="0" presId="urn:diagrams.loki3.com/BracketList"/>
    <dgm:cxn modelId="{B0E47429-EC86-46D6-BA25-8CA1ED42806C}" type="presParOf" srcId="{ACAF049B-AA36-465B-8B87-338A603BBE5E}" destId="{16907BDC-3F6D-47E1-89E7-B9D909FEBA09}" srcOrd="3" destOrd="0" presId="urn:diagrams.loki3.com/BracketList"/>
    <dgm:cxn modelId="{327EFF20-1CF9-4451-9504-ECD0BF784A87}" type="presParOf" srcId="{6993D41F-D57A-4AB5-9611-F807A10D1E9C}" destId="{2E2212F2-3BD0-432E-BC2E-CFFF054A3020}" srcOrd="1" destOrd="0" presId="urn:diagrams.loki3.com/BracketList"/>
    <dgm:cxn modelId="{C54A5AFE-D03F-406B-976F-82990DDA1D72}" type="presParOf" srcId="{6993D41F-D57A-4AB5-9611-F807A10D1E9C}" destId="{C1B79C61-16C8-4AAC-8AB0-C1730378713E}" srcOrd="2" destOrd="0" presId="urn:diagrams.loki3.com/BracketList"/>
    <dgm:cxn modelId="{237B2E3D-4AEB-454D-A60C-00336D4D8D3F}" type="presParOf" srcId="{C1B79C61-16C8-4AAC-8AB0-C1730378713E}" destId="{697F7CDE-C623-4C95-9C7A-B5A2872A0E98}" srcOrd="0" destOrd="0" presId="urn:diagrams.loki3.com/BracketList"/>
    <dgm:cxn modelId="{777CA45E-92F8-4631-97BF-9383C7473B58}" type="presParOf" srcId="{C1B79C61-16C8-4AAC-8AB0-C1730378713E}" destId="{95D6E500-7B87-40C8-BDEC-F30F0B9F20E6}" srcOrd="1" destOrd="0" presId="urn:diagrams.loki3.com/BracketList"/>
    <dgm:cxn modelId="{71C1D1AA-14A0-4AD8-9717-F33A22D2388C}" type="presParOf" srcId="{C1B79C61-16C8-4AAC-8AB0-C1730378713E}" destId="{7228C0CC-9889-427A-98BB-E85ECA2B2DF4}" srcOrd="2" destOrd="0" presId="urn:diagrams.loki3.com/BracketList"/>
    <dgm:cxn modelId="{7C3755CE-21B5-42CF-8FD1-6A98D99DAEFE}" type="presParOf" srcId="{C1B79C61-16C8-4AAC-8AB0-C1730378713E}" destId="{CA41AD3E-44BE-4930-BB89-3813EC78238F}" srcOrd="3" destOrd="0" presId="urn:diagrams.loki3.com/BracketList"/>
    <dgm:cxn modelId="{3A311BE6-DEFF-402C-AA47-D77074E7705E}" type="presParOf" srcId="{6993D41F-D57A-4AB5-9611-F807A10D1E9C}" destId="{25A469BD-BCAA-455A-A8B4-C70F96207661}" srcOrd="3" destOrd="0" presId="urn:diagrams.loki3.com/BracketList"/>
    <dgm:cxn modelId="{0C16D4AA-FF5C-4DA9-9A70-A3028E25F56F}" type="presParOf" srcId="{6993D41F-D57A-4AB5-9611-F807A10D1E9C}" destId="{DD6E3EF9-1022-4CAE-A7BE-AB5E672D724B}" srcOrd="4" destOrd="0" presId="urn:diagrams.loki3.com/BracketList"/>
    <dgm:cxn modelId="{6FF69228-32CC-4F37-BE3E-122C63A01A0B}" type="presParOf" srcId="{DD6E3EF9-1022-4CAE-A7BE-AB5E672D724B}" destId="{AF998540-62B4-4BC6-B257-888C6C4FEFD4}" srcOrd="0" destOrd="0" presId="urn:diagrams.loki3.com/BracketList"/>
    <dgm:cxn modelId="{DDD349E9-8BF3-451E-BB3B-ECBDD553D485}" type="presParOf" srcId="{DD6E3EF9-1022-4CAE-A7BE-AB5E672D724B}" destId="{52320678-0203-4CE6-B043-B167DE359DC9}" srcOrd="1" destOrd="0" presId="urn:diagrams.loki3.com/BracketList"/>
    <dgm:cxn modelId="{934F1269-7E9C-4D63-9446-5B4F71914A46}" type="presParOf" srcId="{DD6E3EF9-1022-4CAE-A7BE-AB5E672D724B}" destId="{AE103755-E335-4821-A62C-F59DBEB5E3B3}" srcOrd="2" destOrd="0" presId="urn:diagrams.loki3.com/BracketList"/>
    <dgm:cxn modelId="{AC269026-E8B1-4F7F-87F9-0C1D15793904}" type="presParOf" srcId="{DD6E3EF9-1022-4CAE-A7BE-AB5E672D724B}" destId="{5D490444-BE16-45AE-A1CD-C5A9E02B839A}" srcOrd="3" destOrd="0" presId="urn:diagrams.loki3.com/BracketList"/>
    <dgm:cxn modelId="{A7917A05-9F9E-457C-AB1B-EB5C95221FCF}" type="presParOf" srcId="{6993D41F-D57A-4AB5-9611-F807A10D1E9C}" destId="{955AB85F-7FA6-4A3F-AD8C-9B81068131A5}" srcOrd="5" destOrd="0" presId="urn:diagrams.loki3.com/BracketList"/>
    <dgm:cxn modelId="{AB33ADA7-F0B7-4EF5-B692-6A2CF2BB3FA3}" type="presParOf" srcId="{6993D41F-D57A-4AB5-9611-F807A10D1E9C}" destId="{6B1DCA76-7D91-421E-8124-3EC4D8AF7C8E}" srcOrd="6" destOrd="0" presId="urn:diagrams.loki3.com/BracketList"/>
    <dgm:cxn modelId="{4065D70B-61DB-486C-A3AA-6C2A4A3B3B0F}" type="presParOf" srcId="{6B1DCA76-7D91-421E-8124-3EC4D8AF7C8E}" destId="{99ABDA3E-4661-44B3-B6E1-416A9A6803FE}" srcOrd="0" destOrd="0" presId="urn:diagrams.loki3.com/BracketList"/>
    <dgm:cxn modelId="{4026B690-3EB3-4CDA-BB2C-AD18098A0502}" type="presParOf" srcId="{6B1DCA76-7D91-421E-8124-3EC4D8AF7C8E}" destId="{C30F1C5C-074B-4102-A36F-27EE3E96FB4D}" srcOrd="1" destOrd="0" presId="urn:diagrams.loki3.com/BracketList"/>
    <dgm:cxn modelId="{57BDB750-FD54-4455-894D-6F1DBC137B2F}" type="presParOf" srcId="{6B1DCA76-7D91-421E-8124-3EC4D8AF7C8E}" destId="{A5AB665F-3E33-4780-AF76-B8A4AEAAAF6C}" srcOrd="2" destOrd="0" presId="urn:diagrams.loki3.com/BracketList"/>
    <dgm:cxn modelId="{28926296-7673-478D-8445-4B32CB4AFADA}" type="presParOf" srcId="{6B1DCA76-7D91-421E-8124-3EC4D8AF7C8E}" destId="{70619DBE-3A7F-426C-A57A-C97D0824173E}" srcOrd="3" destOrd="0" presId="urn:diagrams.loki3.com/BracketList"/>
    <dgm:cxn modelId="{EBEB7F5E-FEA3-4E81-8718-2CE0ADA95668}" type="presParOf" srcId="{6993D41F-D57A-4AB5-9611-F807A10D1E9C}" destId="{12253047-5098-4607-9DB8-FE387DBC79F1}" srcOrd="7" destOrd="0" presId="urn:diagrams.loki3.com/BracketList"/>
    <dgm:cxn modelId="{44141132-AC9A-4F65-858F-8CC52C8362AD}" type="presParOf" srcId="{6993D41F-D57A-4AB5-9611-F807A10D1E9C}" destId="{3F2EC79E-A357-4E2C-BA45-022993184A5F}" srcOrd="8" destOrd="0" presId="urn:diagrams.loki3.com/BracketList"/>
    <dgm:cxn modelId="{94219F6C-04DA-4522-9933-FBAC97A7FADD}" type="presParOf" srcId="{3F2EC79E-A357-4E2C-BA45-022993184A5F}" destId="{DE59F15F-411C-4DC2-B838-BC2959705DB7}" srcOrd="0" destOrd="0" presId="urn:diagrams.loki3.com/BracketList"/>
    <dgm:cxn modelId="{9E7686DF-0E6E-404D-B183-3F22CB63EB36}" type="presParOf" srcId="{3F2EC79E-A357-4E2C-BA45-022993184A5F}" destId="{F2E5CBE9-5F8B-464E-AD52-9A55252E82F8}" srcOrd="1" destOrd="0" presId="urn:diagrams.loki3.com/BracketList"/>
    <dgm:cxn modelId="{6925ECB8-7CFB-4437-9C57-A0F0975EC770}" type="presParOf" srcId="{3F2EC79E-A357-4E2C-BA45-022993184A5F}" destId="{5DA8FC01-F912-47EF-8D74-55BAD2645E9C}" srcOrd="2" destOrd="0" presId="urn:diagrams.loki3.com/BracketList"/>
    <dgm:cxn modelId="{9E0F539E-527A-4FC3-BB58-CAF6DFDEE2A4}" type="presParOf" srcId="{3F2EC79E-A357-4E2C-BA45-022993184A5F}" destId="{33777D5A-E488-4D6C-BF36-9B9EB332D707}" srcOrd="3" destOrd="0" presId="urn:diagrams.loki3.com/BracketList"/>
    <dgm:cxn modelId="{E0130066-6032-47D1-9C4E-32DE94430EA6}" type="presParOf" srcId="{6993D41F-D57A-4AB5-9611-F807A10D1E9C}" destId="{ACC5D24B-A52E-4A03-A65F-5A03BD5BA3FC}" srcOrd="9" destOrd="0" presId="urn:diagrams.loki3.com/BracketList"/>
    <dgm:cxn modelId="{C594BF93-9C6C-4BA6-80A9-FA3662C20B5A}" type="presParOf" srcId="{6993D41F-D57A-4AB5-9611-F807A10D1E9C}" destId="{A248D829-CE92-4B98-B327-D844F7A99EB0}" srcOrd="10" destOrd="0" presId="urn:diagrams.loki3.com/BracketList"/>
    <dgm:cxn modelId="{6D085C00-69CD-4DA7-94EA-790DFC24D53A}" type="presParOf" srcId="{A248D829-CE92-4B98-B327-D844F7A99EB0}" destId="{925CC279-DCB1-437A-8EB0-F9CB86D24E9D}" srcOrd="0" destOrd="0" presId="urn:diagrams.loki3.com/BracketList"/>
    <dgm:cxn modelId="{A95DA120-C0E7-4EB7-AF9A-33E37FB46CA0}" type="presParOf" srcId="{A248D829-CE92-4B98-B327-D844F7A99EB0}" destId="{AEDE7AE3-B4FC-4C86-85AC-0190AA64B22A}" srcOrd="1" destOrd="0" presId="urn:diagrams.loki3.com/BracketList"/>
    <dgm:cxn modelId="{40FAC12C-0A84-4B7C-B627-8A5AC50FCB1C}" type="presParOf" srcId="{A248D829-CE92-4B98-B327-D844F7A99EB0}" destId="{8E3543ED-7B34-45C6-8C90-1FAC87E58B42}" srcOrd="2" destOrd="0" presId="urn:diagrams.loki3.com/BracketList"/>
    <dgm:cxn modelId="{BFFAB176-B433-40C5-B16D-C5FF4E78C4E4}" type="presParOf" srcId="{A248D829-CE92-4B98-B327-D844F7A99EB0}" destId="{1DE62377-0D53-48CB-BDE4-8409DB0C2CD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C28AB9-8F11-4F8A-B4AB-815646B7602B}" type="doc">
      <dgm:prSet loTypeId="urn:diagrams.loki3.com/BracketList" loCatId="list" qsTypeId="urn:microsoft.com/office/officeart/2005/8/quickstyle/simple1" qsCatId="simple" csTypeId="urn:microsoft.com/office/officeart/2005/8/colors/accent6_2" csCatId="accent6" phldr="1"/>
      <dgm:spPr/>
      <dgm:t>
        <a:bodyPr/>
        <a:lstStyle/>
        <a:p>
          <a:endParaRPr lang="en-US"/>
        </a:p>
      </dgm:t>
    </dgm:pt>
    <dgm:pt modelId="{D20E525C-B322-4456-906A-7DE7B8C705CA}">
      <dgm:prSet phldrT="[Text]"/>
      <dgm:spPr/>
      <dgm:t>
        <a:bodyPr/>
        <a:lstStyle/>
        <a:p>
          <a:r>
            <a:rPr lang="en-US" b="1"/>
            <a:t>Participation in Evaluation</a:t>
          </a:r>
        </a:p>
      </dgm:t>
    </dgm:pt>
    <dgm:pt modelId="{76B149B0-4B94-48C5-9C8C-F4A7E119B61A}" type="parTrans" cxnId="{BAFA5C72-1214-4C9C-8590-4F814BEA23BA}">
      <dgm:prSet/>
      <dgm:spPr/>
      <dgm:t>
        <a:bodyPr/>
        <a:lstStyle/>
        <a:p>
          <a:endParaRPr lang="en-US"/>
        </a:p>
      </dgm:t>
    </dgm:pt>
    <dgm:pt modelId="{87904386-F204-464A-A4D3-6004EDED9872}" type="sibTrans" cxnId="{BAFA5C72-1214-4C9C-8590-4F814BEA23BA}">
      <dgm:prSet/>
      <dgm:spPr/>
      <dgm:t>
        <a:bodyPr/>
        <a:lstStyle/>
        <a:p>
          <a:endParaRPr lang="en-US"/>
        </a:p>
      </dgm:t>
    </dgm:pt>
    <dgm:pt modelId="{E56BA667-59FB-45B2-98BC-790A1BCE4FE6}">
      <dgm:prSet phldrT="[Text]"/>
      <dgm:spPr/>
      <dgm:t>
        <a:bodyPr/>
        <a:lstStyle/>
        <a:p>
          <a:r>
            <a:rPr lang="en-US"/>
            <a:t>Grantees will be asked to report the number of unduplicated beneficiaries (for grantees who receive general operating support) or the number of unduplicated beneficiaries within each category of work (for grantees who receive project support), as well as the demographic information (age, race/ethnicity, gender identity, HIV status and sexual orientation) of each beneficiary.</a:t>
          </a:r>
        </a:p>
      </dgm:t>
    </dgm:pt>
    <dgm:pt modelId="{DB4DC5F0-51E6-4178-911A-4B70FA08DF95}" type="parTrans" cxnId="{FD863DFB-9F9C-404F-8BD0-B542F21D0E83}">
      <dgm:prSet/>
      <dgm:spPr/>
      <dgm:t>
        <a:bodyPr/>
        <a:lstStyle/>
        <a:p>
          <a:endParaRPr lang="en-US"/>
        </a:p>
      </dgm:t>
    </dgm:pt>
    <dgm:pt modelId="{A772DF1A-0310-4605-93E8-5883A0D3A1F3}" type="sibTrans" cxnId="{FD863DFB-9F9C-404F-8BD0-B542F21D0E83}">
      <dgm:prSet/>
      <dgm:spPr/>
      <dgm:t>
        <a:bodyPr/>
        <a:lstStyle/>
        <a:p>
          <a:endParaRPr lang="en-US"/>
        </a:p>
      </dgm:t>
    </dgm:pt>
    <dgm:pt modelId="{4010A9D7-875B-48F9-8DDF-17E60C03710C}">
      <dgm:prSet phldrT="[Text]"/>
      <dgm:spPr/>
      <dgm:t>
        <a:bodyPr/>
        <a:lstStyle/>
        <a:p>
          <a:r>
            <a:rPr lang="en-US" b="1"/>
            <a:t>Participation in Technical Assistance</a:t>
          </a:r>
        </a:p>
      </dgm:t>
    </dgm:pt>
    <dgm:pt modelId="{BB0ABD3A-BB09-45B6-A70E-67374353A5ED}" type="parTrans" cxnId="{0D4A0DF4-0752-497B-89B4-534FECBF2DE8}">
      <dgm:prSet/>
      <dgm:spPr/>
      <dgm:t>
        <a:bodyPr/>
        <a:lstStyle/>
        <a:p>
          <a:endParaRPr lang="en-US"/>
        </a:p>
      </dgm:t>
    </dgm:pt>
    <dgm:pt modelId="{F35952DA-20D3-4C9D-A161-4455A7ABF601}" type="sibTrans" cxnId="{0D4A0DF4-0752-497B-89B4-534FECBF2DE8}">
      <dgm:prSet/>
      <dgm:spPr/>
      <dgm:t>
        <a:bodyPr/>
        <a:lstStyle/>
        <a:p>
          <a:endParaRPr lang="en-US"/>
        </a:p>
      </dgm:t>
    </dgm:pt>
    <dgm:pt modelId="{9A85462A-A5DD-46D9-960F-F700833CFF22}">
      <dgm:prSet phldrT="[Text]"/>
      <dgm:spPr/>
      <dgm:t>
        <a:bodyPr/>
        <a:lstStyle/>
        <a:p>
          <a:r>
            <a:rPr lang="en-US"/>
            <a:t>Grantees will be asked to complete a series of virtual courses intended to help strengthen the organization's sustainability and growth, participate in networking with fellow cohort members, grantee convenings, and engage in 1-1 coaching sessions if needed throughout the entire grant cycle. </a:t>
          </a:r>
        </a:p>
      </dgm:t>
    </dgm:pt>
    <dgm:pt modelId="{8778B226-0781-43DE-8EB5-6A9A3EEB62D1}" type="parTrans" cxnId="{7F2183FC-7402-4B90-8718-2A5F9B85A496}">
      <dgm:prSet/>
      <dgm:spPr/>
      <dgm:t>
        <a:bodyPr/>
        <a:lstStyle/>
        <a:p>
          <a:endParaRPr lang="en-US"/>
        </a:p>
      </dgm:t>
    </dgm:pt>
    <dgm:pt modelId="{637954D4-0AB0-4CC4-A32E-E5E701C3EB98}" type="sibTrans" cxnId="{7F2183FC-7402-4B90-8718-2A5F9B85A496}">
      <dgm:prSet/>
      <dgm:spPr/>
      <dgm:t>
        <a:bodyPr/>
        <a:lstStyle/>
        <a:p>
          <a:endParaRPr lang="en-US"/>
        </a:p>
      </dgm:t>
    </dgm:pt>
    <dgm:pt modelId="{FA25BCC9-9E6F-4432-9AC8-C8456EE2DF57}">
      <dgm:prSet phldrT="[Text]"/>
      <dgm:spPr/>
      <dgm:t>
        <a:bodyPr/>
        <a:lstStyle/>
        <a:p>
          <a:r>
            <a:rPr lang="en-US"/>
            <a:t>Grantees may apply to waive the requirement to collect sensitive information in up to two of these categories if they can provide a reasonable justification about why they cannot collect it.</a:t>
          </a:r>
        </a:p>
      </dgm:t>
    </dgm:pt>
    <dgm:pt modelId="{AE6A72DE-AB6F-4E8C-8D23-FC7BF751C775}" type="parTrans" cxnId="{E2F04D50-A0A5-4C5F-A21C-819D2EDF4C36}">
      <dgm:prSet/>
      <dgm:spPr/>
      <dgm:t>
        <a:bodyPr/>
        <a:lstStyle/>
        <a:p>
          <a:endParaRPr lang="en-US"/>
        </a:p>
      </dgm:t>
    </dgm:pt>
    <dgm:pt modelId="{3751E271-3A82-4114-9DF9-23874D87B23E}" type="sibTrans" cxnId="{E2F04D50-A0A5-4C5F-A21C-819D2EDF4C36}">
      <dgm:prSet/>
      <dgm:spPr/>
      <dgm:t>
        <a:bodyPr/>
        <a:lstStyle/>
        <a:p>
          <a:endParaRPr lang="en-US"/>
        </a:p>
      </dgm:t>
    </dgm:pt>
    <dgm:pt modelId="{1307A54A-A266-4D0D-AC2D-7F7A409C5EE7}" type="pres">
      <dgm:prSet presAssocID="{ECC28AB9-8F11-4F8A-B4AB-815646B7602B}" presName="Name0" presStyleCnt="0">
        <dgm:presLayoutVars>
          <dgm:dir/>
          <dgm:animLvl val="lvl"/>
          <dgm:resizeHandles val="exact"/>
        </dgm:presLayoutVars>
      </dgm:prSet>
      <dgm:spPr/>
    </dgm:pt>
    <dgm:pt modelId="{A40A09FB-C507-4D04-B6D5-4E0A31DECB90}" type="pres">
      <dgm:prSet presAssocID="{D20E525C-B322-4456-906A-7DE7B8C705CA}" presName="linNode" presStyleCnt="0"/>
      <dgm:spPr/>
    </dgm:pt>
    <dgm:pt modelId="{0300021B-DC3B-4204-A337-99C086C0BE3B}" type="pres">
      <dgm:prSet presAssocID="{D20E525C-B322-4456-906A-7DE7B8C705CA}" presName="parTx" presStyleLbl="revTx" presStyleIdx="0" presStyleCnt="2">
        <dgm:presLayoutVars>
          <dgm:chMax val="1"/>
          <dgm:bulletEnabled val="1"/>
        </dgm:presLayoutVars>
      </dgm:prSet>
      <dgm:spPr/>
    </dgm:pt>
    <dgm:pt modelId="{1B1D9DEB-ADF9-47E4-AE39-A52AC0223C99}" type="pres">
      <dgm:prSet presAssocID="{D20E525C-B322-4456-906A-7DE7B8C705CA}" presName="bracket" presStyleLbl="parChTrans1D1" presStyleIdx="0" presStyleCnt="2"/>
      <dgm:spPr/>
    </dgm:pt>
    <dgm:pt modelId="{93D89AA9-B7D7-420C-A92D-93723C0E46D4}" type="pres">
      <dgm:prSet presAssocID="{D20E525C-B322-4456-906A-7DE7B8C705CA}" presName="spH" presStyleCnt="0"/>
      <dgm:spPr/>
    </dgm:pt>
    <dgm:pt modelId="{2C85E377-3491-432B-B2BE-7A8D034F603A}" type="pres">
      <dgm:prSet presAssocID="{D20E525C-B322-4456-906A-7DE7B8C705CA}" presName="desTx" presStyleLbl="node1" presStyleIdx="0" presStyleCnt="2">
        <dgm:presLayoutVars>
          <dgm:bulletEnabled val="1"/>
        </dgm:presLayoutVars>
      </dgm:prSet>
      <dgm:spPr/>
    </dgm:pt>
    <dgm:pt modelId="{3B49C42B-9720-4FA1-84DE-2607BB96CD25}" type="pres">
      <dgm:prSet presAssocID="{87904386-F204-464A-A4D3-6004EDED9872}" presName="spV" presStyleCnt="0"/>
      <dgm:spPr/>
    </dgm:pt>
    <dgm:pt modelId="{295E119D-ECFC-4674-A777-7968C0E3BCF7}" type="pres">
      <dgm:prSet presAssocID="{4010A9D7-875B-48F9-8DDF-17E60C03710C}" presName="linNode" presStyleCnt="0"/>
      <dgm:spPr/>
    </dgm:pt>
    <dgm:pt modelId="{F40F0B8B-D028-43DB-BCA7-9246D6D6F1DA}" type="pres">
      <dgm:prSet presAssocID="{4010A9D7-875B-48F9-8DDF-17E60C03710C}" presName="parTx" presStyleLbl="revTx" presStyleIdx="1" presStyleCnt="2">
        <dgm:presLayoutVars>
          <dgm:chMax val="1"/>
          <dgm:bulletEnabled val="1"/>
        </dgm:presLayoutVars>
      </dgm:prSet>
      <dgm:spPr/>
    </dgm:pt>
    <dgm:pt modelId="{72F2CD55-68FC-4F01-8C5B-64D3FB5BDD9E}" type="pres">
      <dgm:prSet presAssocID="{4010A9D7-875B-48F9-8DDF-17E60C03710C}" presName="bracket" presStyleLbl="parChTrans1D1" presStyleIdx="1" presStyleCnt="2"/>
      <dgm:spPr/>
    </dgm:pt>
    <dgm:pt modelId="{A81017FA-D1AF-4D1A-83CA-DA8CF0C67CCF}" type="pres">
      <dgm:prSet presAssocID="{4010A9D7-875B-48F9-8DDF-17E60C03710C}" presName="spH" presStyleCnt="0"/>
      <dgm:spPr/>
    </dgm:pt>
    <dgm:pt modelId="{DE6B81D8-7AF7-4413-8BD3-0C6367AFCD2B}" type="pres">
      <dgm:prSet presAssocID="{4010A9D7-875B-48F9-8DDF-17E60C03710C}" presName="desTx" presStyleLbl="node1" presStyleIdx="1" presStyleCnt="2">
        <dgm:presLayoutVars>
          <dgm:bulletEnabled val="1"/>
        </dgm:presLayoutVars>
      </dgm:prSet>
      <dgm:spPr/>
    </dgm:pt>
  </dgm:ptLst>
  <dgm:cxnLst>
    <dgm:cxn modelId="{A42BAB09-AFE1-4574-BDC5-56308A0DE160}" type="presOf" srcId="{E56BA667-59FB-45B2-98BC-790A1BCE4FE6}" destId="{2C85E377-3491-432B-B2BE-7A8D034F603A}" srcOrd="0" destOrd="0" presId="urn:diagrams.loki3.com/BracketList"/>
    <dgm:cxn modelId="{9C65E446-67D9-471A-84AD-ACF54213CD2D}" type="presOf" srcId="{9A85462A-A5DD-46D9-960F-F700833CFF22}" destId="{DE6B81D8-7AF7-4413-8BD3-0C6367AFCD2B}" srcOrd="0" destOrd="0" presId="urn:diagrams.loki3.com/BracketList"/>
    <dgm:cxn modelId="{E2F04D50-A0A5-4C5F-A21C-819D2EDF4C36}" srcId="{D20E525C-B322-4456-906A-7DE7B8C705CA}" destId="{FA25BCC9-9E6F-4432-9AC8-C8456EE2DF57}" srcOrd="1" destOrd="0" parTransId="{AE6A72DE-AB6F-4E8C-8D23-FC7BF751C775}" sibTransId="{3751E271-3A82-4114-9DF9-23874D87B23E}"/>
    <dgm:cxn modelId="{BAFA5C72-1214-4C9C-8590-4F814BEA23BA}" srcId="{ECC28AB9-8F11-4F8A-B4AB-815646B7602B}" destId="{D20E525C-B322-4456-906A-7DE7B8C705CA}" srcOrd="0" destOrd="0" parTransId="{76B149B0-4B94-48C5-9C8C-F4A7E119B61A}" sibTransId="{87904386-F204-464A-A4D3-6004EDED9872}"/>
    <dgm:cxn modelId="{0170B49A-10AD-4F68-9FB8-4D2DA42B738A}" type="presOf" srcId="{4010A9D7-875B-48F9-8DDF-17E60C03710C}" destId="{F40F0B8B-D028-43DB-BCA7-9246D6D6F1DA}" srcOrd="0" destOrd="0" presId="urn:diagrams.loki3.com/BracketList"/>
    <dgm:cxn modelId="{A231629E-6AA5-4CEF-982B-C92B56D698EA}" type="presOf" srcId="{D20E525C-B322-4456-906A-7DE7B8C705CA}" destId="{0300021B-DC3B-4204-A337-99C086C0BE3B}" srcOrd="0" destOrd="0" presId="urn:diagrams.loki3.com/BracketList"/>
    <dgm:cxn modelId="{39FF87A4-409A-4B69-BBC6-8308007FD0CD}" type="presOf" srcId="{FA25BCC9-9E6F-4432-9AC8-C8456EE2DF57}" destId="{2C85E377-3491-432B-B2BE-7A8D034F603A}" srcOrd="0" destOrd="1" presId="urn:diagrams.loki3.com/BracketList"/>
    <dgm:cxn modelId="{0D4A0DF4-0752-497B-89B4-534FECBF2DE8}" srcId="{ECC28AB9-8F11-4F8A-B4AB-815646B7602B}" destId="{4010A9D7-875B-48F9-8DDF-17E60C03710C}" srcOrd="1" destOrd="0" parTransId="{BB0ABD3A-BB09-45B6-A70E-67374353A5ED}" sibTransId="{F35952DA-20D3-4C9D-A161-4455A7ABF601}"/>
    <dgm:cxn modelId="{FD863DFB-9F9C-404F-8BD0-B542F21D0E83}" srcId="{D20E525C-B322-4456-906A-7DE7B8C705CA}" destId="{E56BA667-59FB-45B2-98BC-790A1BCE4FE6}" srcOrd="0" destOrd="0" parTransId="{DB4DC5F0-51E6-4178-911A-4B70FA08DF95}" sibTransId="{A772DF1A-0310-4605-93E8-5883A0D3A1F3}"/>
    <dgm:cxn modelId="{7F2183FC-7402-4B90-8718-2A5F9B85A496}" srcId="{4010A9D7-875B-48F9-8DDF-17E60C03710C}" destId="{9A85462A-A5DD-46D9-960F-F700833CFF22}" srcOrd="0" destOrd="0" parTransId="{8778B226-0781-43DE-8EB5-6A9A3EEB62D1}" sibTransId="{637954D4-0AB0-4CC4-A32E-E5E701C3EB98}"/>
    <dgm:cxn modelId="{F4E930FD-6DA8-46CF-B721-36219F4B2B2B}" type="presOf" srcId="{ECC28AB9-8F11-4F8A-B4AB-815646B7602B}" destId="{1307A54A-A266-4D0D-AC2D-7F7A409C5EE7}" srcOrd="0" destOrd="0" presId="urn:diagrams.loki3.com/BracketList"/>
    <dgm:cxn modelId="{0595E74E-88E3-4E70-AC6F-D76C91BFD028}" type="presParOf" srcId="{1307A54A-A266-4D0D-AC2D-7F7A409C5EE7}" destId="{A40A09FB-C507-4D04-B6D5-4E0A31DECB90}" srcOrd="0" destOrd="0" presId="urn:diagrams.loki3.com/BracketList"/>
    <dgm:cxn modelId="{8E89038C-68BA-41F0-A449-7F320F3314CC}" type="presParOf" srcId="{A40A09FB-C507-4D04-B6D5-4E0A31DECB90}" destId="{0300021B-DC3B-4204-A337-99C086C0BE3B}" srcOrd="0" destOrd="0" presId="urn:diagrams.loki3.com/BracketList"/>
    <dgm:cxn modelId="{AD9A677C-B88F-455A-8463-597126072C2C}" type="presParOf" srcId="{A40A09FB-C507-4D04-B6D5-4E0A31DECB90}" destId="{1B1D9DEB-ADF9-47E4-AE39-A52AC0223C99}" srcOrd="1" destOrd="0" presId="urn:diagrams.loki3.com/BracketList"/>
    <dgm:cxn modelId="{7CEAD0A7-1D85-44AA-81B9-4587CC48DFBE}" type="presParOf" srcId="{A40A09FB-C507-4D04-B6D5-4E0A31DECB90}" destId="{93D89AA9-B7D7-420C-A92D-93723C0E46D4}" srcOrd="2" destOrd="0" presId="urn:diagrams.loki3.com/BracketList"/>
    <dgm:cxn modelId="{170895BD-6A07-4334-B117-209A9C4B7CAB}" type="presParOf" srcId="{A40A09FB-C507-4D04-B6D5-4E0A31DECB90}" destId="{2C85E377-3491-432B-B2BE-7A8D034F603A}" srcOrd="3" destOrd="0" presId="urn:diagrams.loki3.com/BracketList"/>
    <dgm:cxn modelId="{5A09875D-5E47-45D7-9614-055233E67E5A}" type="presParOf" srcId="{1307A54A-A266-4D0D-AC2D-7F7A409C5EE7}" destId="{3B49C42B-9720-4FA1-84DE-2607BB96CD25}" srcOrd="1" destOrd="0" presId="urn:diagrams.loki3.com/BracketList"/>
    <dgm:cxn modelId="{A6297741-1914-4B7E-B54D-155297EA7DDB}" type="presParOf" srcId="{1307A54A-A266-4D0D-AC2D-7F7A409C5EE7}" destId="{295E119D-ECFC-4674-A777-7968C0E3BCF7}" srcOrd="2" destOrd="0" presId="urn:diagrams.loki3.com/BracketList"/>
    <dgm:cxn modelId="{A0A4D2B1-124A-4AB3-A7AB-59930A0E4305}" type="presParOf" srcId="{295E119D-ECFC-4674-A777-7968C0E3BCF7}" destId="{F40F0B8B-D028-43DB-BCA7-9246D6D6F1DA}" srcOrd="0" destOrd="0" presId="urn:diagrams.loki3.com/BracketList"/>
    <dgm:cxn modelId="{697E20F4-862C-496B-914A-E826C5038210}" type="presParOf" srcId="{295E119D-ECFC-4674-A777-7968C0E3BCF7}" destId="{72F2CD55-68FC-4F01-8C5B-64D3FB5BDD9E}" srcOrd="1" destOrd="0" presId="urn:diagrams.loki3.com/BracketList"/>
    <dgm:cxn modelId="{2814F833-2B44-41E7-BDBD-05604EABCE5A}" type="presParOf" srcId="{295E119D-ECFC-4674-A777-7968C0E3BCF7}" destId="{A81017FA-D1AF-4D1A-83CA-DA8CF0C67CCF}" srcOrd="2" destOrd="0" presId="urn:diagrams.loki3.com/BracketList"/>
    <dgm:cxn modelId="{566B37B5-E1F0-45EB-9227-CEF9DE378BFB}" type="presParOf" srcId="{295E119D-ECFC-4674-A777-7968C0E3BCF7}" destId="{DE6B81D8-7AF7-4413-8BD3-0C6367AFCD2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E55940-7B9F-4044-B564-007809516C4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E742BB0F-964C-4E96-8E1D-61DF4CF53EBA}">
      <dgm:prSet/>
      <dgm:spPr/>
      <dgm:t>
        <a:bodyPr/>
        <a:lstStyle/>
        <a:p>
          <a:r>
            <a:rPr lang="en-US" b="1"/>
            <a:t>Proposal Narrative</a:t>
          </a:r>
          <a:endParaRPr lang="en-US"/>
        </a:p>
      </dgm:t>
    </dgm:pt>
    <dgm:pt modelId="{4AE68D72-6320-4B43-AD5F-BFABF9DDB0E7}" type="parTrans" cxnId="{8E917EE2-420C-4EF8-B1F6-3B6577D0C4F2}">
      <dgm:prSet/>
      <dgm:spPr/>
      <dgm:t>
        <a:bodyPr/>
        <a:lstStyle/>
        <a:p>
          <a:endParaRPr lang="en-US"/>
        </a:p>
      </dgm:t>
    </dgm:pt>
    <dgm:pt modelId="{86D5A41B-C343-4022-A93F-744B38B37A7E}" type="sibTrans" cxnId="{8E917EE2-420C-4EF8-B1F6-3B6577D0C4F2}">
      <dgm:prSet/>
      <dgm:spPr/>
      <dgm:t>
        <a:bodyPr/>
        <a:lstStyle/>
        <a:p>
          <a:endParaRPr lang="en-US"/>
        </a:p>
      </dgm:t>
    </dgm:pt>
    <dgm:pt modelId="{77AF7AF4-69CD-4D86-8F9F-634F724E356C}">
      <dgm:prSet/>
      <dgm:spPr/>
      <dgm:t>
        <a:bodyPr/>
        <a:lstStyle/>
        <a:p>
          <a:r>
            <a:rPr lang="en-US" b="1"/>
            <a:t>Annual Operating Budget</a:t>
          </a:r>
          <a:endParaRPr lang="en-US"/>
        </a:p>
      </dgm:t>
    </dgm:pt>
    <dgm:pt modelId="{BDDDCF30-FF23-49C0-A753-7ECFF2CDD457}" type="parTrans" cxnId="{6918F4CB-158E-44BB-9646-6EFD6061AE39}">
      <dgm:prSet/>
      <dgm:spPr/>
      <dgm:t>
        <a:bodyPr/>
        <a:lstStyle/>
        <a:p>
          <a:endParaRPr lang="en-US"/>
        </a:p>
      </dgm:t>
    </dgm:pt>
    <dgm:pt modelId="{D7713265-881E-4975-923A-03B49E7627A1}" type="sibTrans" cxnId="{6918F4CB-158E-44BB-9646-6EFD6061AE39}">
      <dgm:prSet/>
      <dgm:spPr/>
      <dgm:t>
        <a:bodyPr/>
        <a:lstStyle/>
        <a:p>
          <a:endParaRPr lang="en-US"/>
        </a:p>
      </dgm:t>
    </dgm:pt>
    <dgm:pt modelId="{F5E482A1-1B8D-4686-9740-A5B9F71C3C92}">
      <dgm:prSet/>
      <dgm:spPr/>
      <dgm:t>
        <a:bodyPr/>
        <a:lstStyle/>
        <a:p>
          <a:r>
            <a:rPr lang="en-US" b="1"/>
            <a:t>Organizational Chart</a:t>
          </a:r>
          <a:endParaRPr lang="en-US"/>
        </a:p>
      </dgm:t>
    </dgm:pt>
    <dgm:pt modelId="{EB1F3F1F-802C-46BF-B507-908D665C0CA4}" type="parTrans" cxnId="{3A833ACE-F541-4DF2-86BB-3EB210552AD6}">
      <dgm:prSet/>
      <dgm:spPr/>
      <dgm:t>
        <a:bodyPr/>
        <a:lstStyle/>
        <a:p>
          <a:endParaRPr lang="en-US"/>
        </a:p>
      </dgm:t>
    </dgm:pt>
    <dgm:pt modelId="{BD724E2B-6315-4F17-A655-0D82B97DC047}" type="sibTrans" cxnId="{3A833ACE-F541-4DF2-86BB-3EB210552AD6}">
      <dgm:prSet/>
      <dgm:spPr/>
      <dgm:t>
        <a:bodyPr/>
        <a:lstStyle/>
        <a:p>
          <a:endParaRPr lang="en-US"/>
        </a:p>
      </dgm:t>
    </dgm:pt>
    <dgm:pt modelId="{72D4E7F5-527A-4CBF-8D02-88834E90CE3D}">
      <dgm:prSet/>
      <dgm:spPr/>
      <dgm:t>
        <a:bodyPr/>
        <a:lstStyle/>
        <a:p>
          <a:r>
            <a:rPr lang="en-US" b="1"/>
            <a:t>Memoranda of Agreement and/or Letters of Support </a:t>
          </a:r>
          <a:r>
            <a:rPr lang="en-US" b="1">
              <a:solidFill>
                <a:schemeClr val="accent1"/>
              </a:solidFill>
            </a:rPr>
            <a:t>(required if you have partnership(s))</a:t>
          </a:r>
          <a:endParaRPr lang="en-US">
            <a:solidFill>
              <a:schemeClr val="accent1"/>
            </a:solidFill>
          </a:endParaRPr>
        </a:p>
      </dgm:t>
    </dgm:pt>
    <dgm:pt modelId="{6D427A42-FB2C-48C9-B03B-116DCCB7B528}" type="parTrans" cxnId="{A84C81EA-14AB-4985-9CC5-4C2D55B95A99}">
      <dgm:prSet/>
      <dgm:spPr/>
      <dgm:t>
        <a:bodyPr/>
        <a:lstStyle/>
        <a:p>
          <a:endParaRPr lang="en-US"/>
        </a:p>
      </dgm:t>
    </dgm:pt>
    <dgm:pt modelId="{2593936A-FC04-4B0E-BDFD-F8F47765A3B1}" type="sibTrans" cxnId="{A84C81EA-14AB-4985-9CC5-4C2D55B95A99}">
      <dgm:prSet/>
      <dgm:spPr/>
      <dgm:t>
        <a:bodyPr/>
        <a:lstStyle/>
        <a:p>
          <a:endParaRPr lang="en-US"/>
        </a:p>
      </dgm:t>
    </dgm:pt>
    <dgm:pt modelId="{54567813-914E-4518-9045-905FCE08AB78}">
      <dgm:prSet/>
      <dgm:spPr/>
      <dgm:t>
        <a:bodyPr/>
        <a:lstStyle/>
        <a:p>
          <a:r>
            <a:rPr lang="en-US" b="1"/>
            <a:t>Board of Directors List</a:t>
          </a:r>
        </a:p>
        <a:p>
          <a:r>
            <a:rPr lang="en-US" b="1">
              <a:solidFill>
                <a:schemeClr val="accent1"/>
              </a:solidFill>
            </a:rPr>
            <a:t>(or fiscal sponsor’s)</a:t>
          </a:r>
          <a:endParaRPr lang="en-US">
            <a:solidFill>
              <a:schemeClr val="accent1"/>
            </a:solidFill>
          </a:endParaRPr>
        </a:p>
      </dgm:t>
    </dgm:pt>
    <dgm:pt modelId="{46B13CA9-87F1-4246-8CB6-B55718744DA2}" type="parTrans" cxnId="{006B51C2-064F-4BC1-A647-99D6AC31CCCD}">
      <dgm:prSet/>
      <dgm:spPr/>
      <dgm:t>
        <a:bodyPr/>
        <a:lstStyle/>
        <a:p>
          <a:endParaRPr lang="en-US"/>
        </a:p>
      </dgm:t>
    </dgm:pt>
    <dgm:pt modelId="{CD195C89-F2F9-456A-ACF0-8363BBBF99C4}" type="sibTrans" cxnId="{006B51C2-064F-4BC1-A647-99D6AC31CCCD}">
      <dgm:prSet/>
      <dgm:spPr/>
      <dgm:t>
        <a:bodyPr/>
        <a:lstStyle/>
        <a:p>
          <a:endParaRPr lang="en-US"/>
        </a:p>
      </dgm:t>
    </dgm:pt>
    <dgm:pt modelId="{FE84F989-BE42-4DBD-BF23-321F9A8E9015}">
      <dgm:prSet/>
      <dgm:spPr/>
      <dgm:t>
        <a:bodyPr/>
        <a:lstStyle/>
        <a:p>
          <a:r>
            <a:rPr lang="en-US" b="1"/>
            <a:t>Fiscal Sponsorship Agreement </a:t>
          </a:r>
        </a:p>
        <a:p>
          <a:r>
            <a:rPr lang="en-US" b="1">
              <a:solidFill>
                <a:schemeClr val="accent1"/>
              </a:solidFill>
            </a:rPr>
            <a:t>(required if applying with a fiscal sponsor)</a:t>
          </a:r>
          <a:endParaRPr lang="en-US">
            <a:solidFill>
              <a:schemeClr val="accent1"/>
            </a:solidFill>
          </a:endParaRPr>
        </a:p>
      </dgm:t>
    </dgm:pt>
    <dgm:pt modelId="{10D07DDD-E297-4516-B549-66639B4F2D0C}" type="parTrans" cxnId="{A9CD4358-E999-4BBD-A377-3800A825BB12}">
      <dgm:prSet/>
      <dgm:spPr/>
      <dgm:t>
        <a:bodyPr/>
        <a:lstStyle/>
        <a:p>
          <a:endParaRPr lang="en-US"/>
        </a:p>
      </dgm:t>
    </dgm:pt>
    <dgm:pt modelId="{957D0EB2-1B67-4DB9-AD29-8CD0455A9018}" type="sibTrans" cxnId="{A9CD4358-E999-4BBD-A377-3800A825BB12}">
      <dgm:prSet/>
      <dgm:spPr/>
      <dgm:t>
        <a:bodyPr/>
        <a:lstStyle/>
        <a:p>
          <a:endParaRPr lang="en-US"/>
        </a:p>
      </dgm:t>
    </dgm:pt>
    <dgm:pt modelId="{97D463F3-4858-4DDC-8D2B-0F24A7293B3A}">
      <dgm:prSet/>
      <dgm:spPr/>
      <dgm:t>
        <a:bodyPr/>
        <a:lstStyle/>
        <a:p>
          <a:pPr marR="0" eaLnBrk="1" fontAlgn="auto" latinLnBrk="0" hangingPunct="1">
            <a:buClrTx/>
            <a:buSzTx/>
            <a:buFontTx/>
            <a:buNone/>
            <a:tabLst/>
            <a:defRPr/>
          </a:pPr>
          <a:r>
            <a:rPr lang="en-US" b="1"/>
            <a:t>Audit</a:t>
          </a:r>
        </a:p>
        <a:p>
          <a:pPr marR="0" eaLnBrk="1" fontAlgn="auto" latinLnBrk="0" hangingPunct="1">
            <a:buClrTx/>
            <a:buSzTx/>
            <a:buFontTx/>
            <a:buNone/>
            <a:tabLst/>
            <a:defRPr/>
          </a:pPr>
          <a:r>
            <a:rPr lang="en-US" b="1">
              <a:solidFill>
                <a:schemeClr val="accent1"/>
              </a:solidFill>
            </a:rPr>
            <a:t>(or fiscal sponsor’s)</a:t>
          </a:r>
          <a:endParaRPr lang="en-US">
            <a:solidFill>
              <a:schemeClr val="accent1"/>
            </a:solidFill>
          </a:endParaRPr>
        </a:p>
      </dgm:t>
    </dgm:pt>
    <dgm:pt modelId="{ED13DCBA-696F-45D4-BA41-08CFD1AFFE64}" type="parTrans" cxnId="{D29301D4-24AD-4530-A189-A08C78CDA54D}">
      <dgm:prSet/>
      <dgm:spPr/>
      <dgm:t>
        <a:bodyPr/>
        <a:lstStyle/>
        <a:p>
          <a:endParaRPr lang="en-US"/>
        </a:p>
      </dgm:t>
    </dgm:pt>
    <dgm:pt modelId="{36FF6A9F-17A8-43F9-9213-7201747B10BD}" type="sibTrans" cxnId="{D29301D4-24AD-4530-A189-A08C78CDA54D}">
      <dgm:prSet/>
      <dgm:spPr/>
      <dgm:t>
        <a:bodyPr/>
        <a:lstStyle/>
        <a:p>
          <a:endParaRPr lang="en-US"/>
        </a:p>
      </dgm:t>
    </dgm:pt>
    <dgm:pt modelId="{F6D7B5F1-7871-45A2-96BE-506CCC712538}">
      <dgm:prSet/>
      <dgm:spPr/>
      <dgm:t>
        <a:bodyPr/>
        <a:lstStyle/>
        <a:p>
          <a:r>
            <a:rPr lang="en-US" b="1"/>
            <a:t>Implementation Plan</a:t>
          </a:r>
        </a:p>
        <a:p>
          <a:r>
            <a:rPr lang="en-US" b="1">
              <a:solidFill>
                <a:schemeClr val="accent1"/>
              </a:solidFill>
            </a:rPr>
            <a:t>(for Project-Specific requests </a:t>
          </a:r>
          <a:r>
            <a:rPr lang="en-US" b="1" u="sng">
              <a:solidFill>
                <a:schemeClr val="accent1"/>
              </a:solidFill>
            </a:rPr>
            <a:t>ONLY</a:t>
          </a:r>
          <a:r>
            <a:rPr lang="en-US" b="1">
              <a:solidFill>
                <a:schemeClr val="accent1"/>
              </a:solidFill>
            </a:rPr>
            <a:t>)</a:t>
          </a:r>
          <a:endParaRPr lang="en-US">
            <a:solidFill>
              <a:schemeClr val="accent1"/>
            </a:solidFill>
          </a:endParaRPr>
        </a:p>
      </dgm:t>
    </dgm:pt>
    <dgm:pt modelId="{91684C82-C15F-438B-AFF8-2808CC9B5942}" type="parTrans" cxnId="{035538E5-10D1-4AEC-A38F-F55988940375}">
      <dgm:prSet/>
      <dgm:spPr/>
      <dgm:t>
        <a:bodyPr/>
        <a:lstStyle/>
        <a:p>
          <a:endParaRPr lang="en-US"/>
        </a:p>
      </dgm:t>
    </dgm:pt>
    <dgm:pt modelId="{897D7EF6-1ACE-4D63-91B3-9B140B9F945B}" type="sibTrans" cxnId="{035538E5-10D1-4AEC-A38F-F55988940375}">
      <dgm:prSet/>
      <dgm:spPr/>
      <dgm:t>
        <a:bodyPr/>
        <a:lstStyle/>
        <a:p>
          <a:endParaRPr lang="en-US"/>
        </a:p>
      </dgm:t>
    </dgm:pt>
    <dgm:pt modelId="{36D139E6-E6F2-49D3-82AF-3D7599916F9D}">
      <dgm:prSet/>
      <dgm:spPr/>
      <dgm:t>
        <a:bodyPr/>
        <a:lstStyle/>
        <a:p>
          <a:r>
            <a:rPr lang="en-US" b="1"/>
            <a:t>Project Budget</a:t>
          </a:r>
        </a:p>
        <a:p>
          <a:r>
            <a:rPr lang="en-US" b="1">
              <a:solidFill>
                <a:schemeClr val="accent1"/>
              </a:solidFill>
            </a:rPr>
            <a:t>(for Project-Specific requests ONLY)</a:t>
          </a:r>
          <a:endParaRPr lang="en-US">
            <a:solidFill>
              <a:schemeClr val="accent1"/>
            </a:solidFill>
          </a:endParaRPr>
        </a:p>
      </dgm:t>
    </dgm:pt>
    <dgm:pt modelId="{9148EB03-C014-4EE4-935A-5D08EB327167}" type="parTrans" cxnId="{2F63A550-BC4C-484E-8073-6967E8CB5F6C}">
      <dgm:prSet/>
      <dgm:spPr/>
      <dgm:t>
        <a:bodyPr/>
        <a:lstStyle/>
        <a:p>
          <a:endParaRPr lang="en-US"/>
        </a:p>
      </dgm:t>
    </dgm:pt>
    <dgm:pt modelId="{E976B693-C476-41EB-8F8A-F794948897B1}" type="sibTrans" cxnId="{2F63A550-BC4C-484E-8073-6967E8CB5F6C}">
      <dgm:prSet/>
      <dgm:spPr/>
      <dgm:t>
        <a:bodyPr/>
        <a:lstStyle/>
        <a:p>
          <a:endParaRPr lang="en-US"/>
        </a:p>
      </dgm:t>
    </dgm:pt>
    <dgm:pt modelId="{FCF9493B-6768-4B93-8072-44B43E07AA4B}" type="pres">
      <dgm:prSet presAssocID="{22E55940-7B9F-4044-B564-007809516C4B}" presName="diagram" presStyleCnt="0">
        <dgm:presLayoutVars>
          <dgm:dir/>
          <dgm:resizeHandles val="exact"/>
        </dgm:presLayoutVars>
      </dgm:prSet>
      <dgm:spPr/>
    </dgm:pt>
    <dgm:pt modelId="{CB8783E3-47B2-48B1-901C-3F351D7AD31F}" type="pres">
      <dgm:prSet presAssocID="{E742BB0F-964C-4E96-8E1D-61DF4CF53EBA}" presName="node" presStyleLbl="node1" presStyleIdx="0" presStyleCnt="9">
        <dgm:presLayoutVars>
          <dgm:bulletEnabled val="1"/>
        </dgm:presLayoutVars>
      </dgm:prSet>
      <dgm:spPr/>
    </dgm:pt>
    <dgm:pt modelId="{CECD5E2F-E860-4538-997B-D95D2F3AFD5A}" type="pres">
      <dgm:prSet presAssocID="{86D5A41B-C343-4022-A93F-744B38B37A7E}" presName="sibTrans" presStyleCnt="0"/>
      <dgm:spPr/>
    </dgm:pt>
    <dgm:pt modelId="{1B7C0FE0-CB2F-4AD7-9471-EEF769107374}" type="pres">
      <dgm:prSet presAssocID="{77AF7AF4-69CD-4D86-8F9F-634F724E356C}" presName="node" presStyleLbl="node1" presStyleIdx="1" presStyleCnt="9">
        <dgm:presLayoutVars>
          <dgm:bulletEnabled val="1"/>
        </dgm:presLayoutVars>
      </dgm:prSet>
      <dgm:spPr/>
    </dgm:pt>
    <dgm:pt modelId="{5D4B9E88-9B35-42E1-9120-6B0E6105E7EF}" type="pres">
      <dgm:prSet presAssocID="{D7713265-881E-4975-923A-03B49E7627A1}" presName="sibTrans" presStyleCnt="0"/>
      <dgm:spPr/>
    </dgm:pt>
    <dgm:pt modelId="{2E9ADCCE-D498-42CB-BDA6-0434221C2BA9}" type="pres">
      <dgm:prSet presAssocID="{F5E482A1-1B8D-4686-9740-A5B9F71C3C92}" presName="node" presStyleLbl="node1" presStyleIdx="2" presStyleCnt="9">
        <dgm:presLayoutVars>
          <dgm:bulletEnabled val="1"/>
        </dgm:presLayoutVars>
      </dgm:prSet>
      <dgm:spPr/>
    </dgm:pt>
    <dgm:pt modelId="{362EE392-ABF7-4537-94BD-F21F5091510F}" type="pres">
      <dgm:prSet presAssocID="{BD724E2B-6315-4F17-A655-0D82B97DC047}" presName="sibTrans" presStyleCnt="0"/>
      <dgm:spPr/>
    </dgm:pt>
    <dgm:pt modelId="{386547B3-BF7D-4747-AAC9-6F2667573DE3}" type="pres">
      <dgm:prSet presAssocID="{72D4E7F5-527A-4CBF-8D02-88834E90CE3D}" presName="node" presStyleLbl="node1" presStyleIdx="3" presStyleCnt="9" custLinFactNeighborX="-1255" custLinFactNeighborY="-90">
        <dgm:presLayoutVars>
          <dgm:bulletEnabled val="1"/>
        </dgm:presLayoutVars>
      </dgm:prSet>
      <dgm:spPr/>
    </dgm:pt>
    <dgm:pt modelId="{3F04C9A9-9533-469A-BCA6-9BA7A861EBF8}" type="pres">
      <dgm:prSet presAssocID="{2593936A-FC04-4B0E-BDFD-F8F47765A3B1}" presName="sibTrans" presStyleCnt="0"/>
      <dgm:spPr/>
    </dgm:pt>
    <dgm:pt modelId="{A2F63101-9A19-48ED-B4C1-66D428656ABA}" type="pres">
      <dgm:prSet presAssocID="{54567813-914E-4518-9045-905FCE08AB78}" presName="node" presStyleLbl="node1" presStyleIdx="4" presStyleCnt="9" custLinFactNeighborX="55000" custLinFactNeighborY="-3176">
        <dgm:presLayoutVars>
          <dgm:bulletEnabled val="1"/>
        </dgm:presLayoutVars>
      </dgm:prSet>
      <dgm:spPr/>
    </dgm:pt>
    <dgm:pt modelId="{C858F74F-64C9-4DC9-861D-F9BB39A6DE3B}" type="pres">
      <dgm:prSet presAssocID="{CD195C89-F2F9-456A-ACF0-8363BBBF99C4}" presName="sibTrans" presStyleCnt="0"/>
      <dgm:spPr/>
    </dgm:pt>
    <dgm:pt modelId="{2CCB9E2A-20AF-4D9B-9DE3-2FEAB8A2CDCD}" type="pres">
      <dgm:prSet presAssocID="{FE84F989-BE42-4DBD-BF23-321F9A8E9015}" presName="node" presStyleLbl="node1" presStyleIdx="5" presStyleCnt="9" custLinFactNeighborX="55000" custLinFactNeighborY="-3176">
        <dgm:presLayoutVars>
          <dgm:bulletEnabled val="1"/>
        </dgm:presLayoutVars>
      </dgm:prSet>
      <dgm:spPr/>
    </dgm:pt>
    <dgm:pt modelId="{A366F0C0-DED2-43E2-83CC-445EBAC4B80B}" type="pres">
      <dgm:prSet presAssocID="{957D0EB2-1B67-4DB9-AD29-8CD0455A9018}" presName="sibTrans" presStyleCnt="0"/>
      <dgm:spPr/>
    </dgm:pt>
    <dgm:pt modelId="{B6A79F38-EDEA-4ED3-BE1B-C77EDCFA833B}" type="pres">
      <dgm:prSet presAssocID="{97D463F3-4858-4DDC-8D2B-0F24A7293B3A}" presName="node" presStyleLbl="node1" presStyleIdx="6" presStyleCnt="9" custLinFactNeighborX="55000" custLinFactNeighborY="-3176">
        <dgm:presLayoutVars>
          <dgm:bulletEnabled val="1"/>
        </dgm:presLayoutVars>
      </dgm:prSet>
      <dgm:spPr/>
    </dgm:pt>
    <dgm:pt modelId="{9C937F5D-F539-44E5-A96A-D5978E214311}" type="pres">
      <dgm:prSet presAssocID="{36FF6A9F-17A8-43F9-9213-7201747B10BD}" presName="sibTrans" presStyleCnt="0"/>
      <dgm:spPr/>
    </dgm:pt>
    <dgm:pt modelId="{1E9BF0C8-82D1-4CF5-B59B-92B19C3978E3}" type="pres">
      <dgm:prSet presAssocID="{F6D7B5F1-7871-45A2-96BE-506CCC712538}" presName="node" presStyleLbl="node1" presStyleIdx="7" presStyleCnt="9" custLinFactX="-100000" custLinFactY="16757" custLinFactNeighborX="-122809" custLinFactNeighborY="100000">
        <dgm:presLayoutVars>
          <dgm:bulletEnabled val="1"/>
        </dgm:presLayoutVars>
      </dgm:prSet>
      <dgm:spPr/>
    </dgm:pt>
    <dgm:pt modelId="{56E39084-6EA0-45B4-9EFD-5D965E34CF54}" type="pres">
      <dgm:prSet presAssocID="{897D7EF6-1ACE-4D63-91B3-9B140B9F945B}" presName="sibTrans" presStyleCnt="0"/>
      <dgm:spPr/>
    </dgm:pt>
    <dgm:pt modelId="{E676C926-2778-4B0C-B160-030C3D69FAAF}" type="pres">
      <dgm:prSet presAssocID="{36D139E6-E6F2-49D3-82AF-3D7599916F9D}" presName="node" presStyleLbl="node1" presStyleIdx="8" presStyleCnt="9" custLinFactNeighborX="54604" custLinFactNeighborY="0">
        <dgm:presLayoutVars>
          <dgm:bulletEnabled val="1"/>
        </dgm:presLayoutVars>
      </dgm:prSet>
      <dgm:spPr/>
    </dgm:pt>
  </dgm:ptLst>
  <dgm:cxnLst>
    <dgm:cxn modelId="{C5D3F207-66FE-4E78-B4BD-F8407AF23ED2}" type="presOf" srcId="{F6D7B5F1-7871-45A2-96BE-506CCC712538}" destId="{1E9BF0C8-82D1-4CF5-B59B-92B19C3978E3}" srcOrd="0" destOrd="0" presId="urn:microsoft.com/office/officeart/2005/8/layout/default"/>
    <dgm:cxn modelId="{0C8B8015-B8C4-4C76-B9ED-3A992A9B7F80}" type="presOf" srcId="{54567813-914E-4518-9045-905FCE08AB78}" destId="{A2F63101-9A19-48ED-B4C1-66D428656ABA}" srcOrd="0" destOrd="0" presId="urn:microsoft.com/office/officeart/2005/8/layout/default"/>
    <dgm:cxn modelId="{BF11CB33-1847-4088-A750-B87B6D472215}" type="presOf" srcId="{72D4E7F5-527A-4CBF-8D02-88834E90CE3D}" destId="{386547B3-BF7D-4747-AAC9-6F2667573DE3}" srcOrd="0" destOrd="0" presId="urn:microsoft.com/office/officeart/2005/8/layout/default"/>
    <dgm:cxn modelId="{B7EE966D-5558-4DF3-B0AA-DDEF93F53EAD}" type="presOf" srcId="{FE84F989-BE42-4DBD-BF23-321F9A8E9015}" destId="{2CCB9E2A-20AF-4D9B-9DE3-2FEAB8A2CDCD}" srcOrd="0" destOrd="0" presId="urn:microsoft.com/office/officeart/2005/8/layout/default"/>
    <dgm:cxn modelId="{2F63A550-BC4C-484E-8073-6967E8CB5F6C}" srcId="{22E55940-7B9F-4044-B564-007809516C4B}" destId="{36D139E6-E6F2-49D3-82AF-3D7599916F9D}" srcOrd="8" destOrd="0" parTransId="{9148EB03-C014-4EE4-935A-5D08EB327167}" sibTransId="{E976B693-C476-41EB-8F8A-F794948897B1}"/>
    <dgm:cxn modelId="{EDE1BD70-102C-4F95-8008-BED3A4E332B1}" type="presOf" srcId="{77AF7AF4-69CD-4D86-8F9F-634F724E356C}" destId="{1B7C0FE0-CB2F-4AD7-9471-EEF769107374}" srcOrd="0" destOrd="0" presId="urn:microsoft.com/office/officeart/2005/8/layout/default"/>
    <dgm:cxn modelId="{A9CD4358-E999-4BBD-A377-3800A825BB12}" srcId="{22E55940-7B9F-4044-B564-007809516C4B}" destId="{FE84F989-BE42-4DBD-BF23-321F9A8E9015}" srcOrd="5" destOrd="0" parTransId="{10D07DDD-E297-4516-B549-66639B4F2D0C}" sibTransId="{957D0EB2-1B67-4DB9-AD29-8CD0455A9018}"/>
    <dgm:cxn modelId="{4725F980-0E85-4EC0-9F09-456D817CF78E}" type="presOf" srcId="{22E55940-7B9F-4044-B564-007809516C4B}" destId="{FCF9493B-6768-4B93-8072-44B43E07AA4B}" srcOrd="0" destOrd="0" presId="urn:microsoft.com/office/officeart/2005/8/layout/default"/>
    <dgm:cxn modelId="{C3E55F90-568C-47DB-AF4B-999FDFF42580}" type="presOf" srcId="{97D463F3-4858-4DDC-8D2B-0F24A7293B3A}" destId="{B6A79F38-EDEA-4ED3-BE1B-C77EDCFA833B}" srcOrd="0" destOrd="0" presId="urn:microsoft.com/office/officeart/2005/8/layout/default"/>
    <dgm:cxn modelId="{FA5AEB9E-41E0-4908-B431-F8792BEC3351}" type="presOf" srcId="{F5E482A1-1B8D-4686-9740-A5B9F71C3C92}" destId="{2E9ADCCE-D498-42CB-BDA6-0434221C2BA9}" srcOrd="0" destOrd="0" presId="urn:microsoft.com/office/officeart/2005/8/layout/default"/>
    <dgm:cxn modelId="{006B51C2-064F-4BC1-A647-99D6AC31CCCD}" srcId="{22E55940-7B9F-4044-B564-007809516C4B}" destId="{54567813-914E-4518-9045-905FCE08AB78}" srcOrd="4" destOrd="0" parTransId="{46B13CA9-87F1-4246-8CB6-B55718744DA2}" sibTransId="{CD195C89-F2F9-456A-ACF0-8363BBBF99C4}"/>
    <dgm:cxn modelId="{6918F4CB-158E-44BB-9646-6EFD6061AE39}" srcId="{22E55940-7B9F-4044-B564-007809516C4B}" destId="{77AF7AF4-69CD-4D86-8F9F-634F724E356C}" srcOrd="1" destOrd="0" parTransId="{BDDDCF30-FF23-49C0-A753-7ECFF2CDD457}" sibTransId="{D7713265-881E-4975-923A-03B49E7627A1}"/>
    <dgm:cxn modelId="{3A833ACE-F541-4DF2-86BB-3EB210552AD6}" srcId="{22E55940-7B9F-4044-B564-007809516C4B}" destId="{F5E482A1-1B8D-4686-9740-A5B9F71C3C92}" srcOrd="2" destOrd="0" parTransId="{EB1F3F1F-802C-46BF-B507-908D665C0CA4}" sibTransId="{BD724E2B-6315-4F17-A655-0D82B97DC047}"/>
    <dgm:cxn modelId="{604377D2-F3B1-45C4-917A-D46115BD730B}" type="presOf" srcId="{36D139E6-E6F2-49D3-82AF-3D7599916F9D}" destId="{E676C926-2778-4B0C-B160-030C3D69FAAF}" srcOrd="0" destOrd="0" presId="urn:microsoft.com/office/officeart/2005/8/layout/default"/>
    <dgm:cxn modelId="{D29301D4-24AD-4530-A189-A08C78CDA54D}" srcId="{22E55940-7B9F-4044-B564-007809516C4B}" destId="{97D463F3-4858-4DDC-8D2B-0F24A7293B3A}" srcOrd="6" destOrd="0" parTransId="{ED13DCBA-696F-45D4-BA41-08CFD1AFFE64}" sibTransId="{36FF6A9F-17A8-43F9-9213-7201747B10BD}"/>
    <dgm:cxn modelId="{8E917EE2-420C-4EF8-B1F6-3B6577D0C4F2}" srcId="{22E55940-7B9F-4044-B564-007809516C4B}" destId="{E742BB0F-964C-4E96-8E1D-61DF4CF53EBA}" srcOrd="0" destOrd="0" parTransId="{4AE68D72-6320-4B43-AD5F-BFABF9DDB0E7}" sibTransId="{86D5A41B-C343-4022-A93F-744B38B37A7E}"/>
    <dgm:cxn modelId="{035538E5-10D1-4AEC-A38F-F55988940375}" srcId="{22E55940-7B9F-4044-B564-007809516C4B}" destId="{F6D7B5F1-7871-45A2-96BE-506CCC712538}" srcOrd="7" destOrd="0" parTransId="{91684C82-C15F-438B-AFF8-2808CC9B5942}" sibTransId="{897D7EF6-1ACE-4D63-91B3-9B140B9F945B}"/>
    <dgm:cxn modelId="{81E505E9-F89B-4D9E-A185-DE6C2D96F20D}" type="presOf" srcId="{E742BB0F-964C-4E96-8E1D-61DF4CF53EBA}" destId="{CB8783E3-47B2-48B1-901C-3F351D7AD31F}" srcOrd="0" destOrd="0" presId="urn:microsoft.com/office/officeart/2005/8/layout/default"/>
    <dgm:cxn modelId="{A84C81EA-14AB-4985-9CC5-4C2D55B95A99}" srcId="{22E55940-7B9F-4044-B564-007809516C4B}" destId="{72D4E7F5-527A-4CBF-8D02-88834E90CE3D}" srcOrd="3" destOrd="0" parTransId="{6D427A42-FB2C-48C9-B03B-116DCCB7B528}" sibTransId="{2593936A-FC04-4B0E-BDFD-F8F47765A3B1}"/>
    <dgm:cxn modelId="{9FAD576C-4A27-45F4-AD32-7309EBA386F6}" type="presParOf" srcId="{FCF9493B-6768-4B93-8072-44B43E07AA4B}" destId="{CB8783E3-47B2-48B1-901C-3F351D7AD31F}" srcOrd="0" destOrd="0" presId="urn:microsoft.com/office/officeart/2005/8/layout/default"/>
    <dgm:cxn modelId="{ACD804B1-3608-47EF-BABE-2F2AF58A26CD}" type="presParOf" srcId="{FCF9493B-6768-4B93-8072-44B43E07AA4B}" destId="{CECD5E2F-E860-4538-997B-D95D2F3AFD5A}" srcOrd="1" destOrd="0" presId="urn:microsoft.com/office/officeart/2005/8/layout/default"/>
    <dgm:cxn modelId="{CE149523-4465-4694-8FE6-A73DAC95C211}" type="presParOf" srcId="{FCF9493B-6768-4B93-8072-44B43E07AA4B}" destId="{1B7C0FE0-CB2F-4AD7-9471-EEF769107374}" srcOrd="2" destOrd="0" presId="urn:microsoft.com/office/officeart/2005/8/layout/default"/>
    <dgm:cxn modelId="{93C0E6D8-3EEF-4491-852F-E3ECEEB90F44}" type="presParOf" srcId="{FCF9493B-6768-4B93-8072-44B43E07AA4B}" destId="{5D4B9E88-9B35-42E1-9120-6B0E6105E7EF}" srcOrd="3" destOrd="0" presId="urn:microsoft.com/office/officeart/2005/8/layout/default"/>
    <dgm:cxn modelId="{81053EA4-E0C2-4373-A26B-208B9A5E2782}" type="presParOf" srcId="{FCF9493B-6768-4B93-8072-44B43E07AA4B}" destId="{2E9ADCCE-D498-42CB-BDA6-0434221C2BA9}" srcOrd="4" destOrd="0" presId="urn:microsoft.com/office/officeart/2005/8/layout/default"/>
    <dgm:cxn modelId="{AE54BA0C-84A5-48C2-BF62-6D0974B8E47A}" type="presParOf" srcId="{FCF9493B-6768-4B93-8072-44B43E07AA4B}" destId="{362EE392-ABF7-4537-94BD-F21F5091510F}" srcOrd="5" destOrd="0" presId="urn:microsoft.com/office/officeart/2005/8/layout/default"/>
    <dgm:cxn modelId="{30F58C57-CC61-49C8-9DA4-ED56342BD174}" type="presParOf" srcId="{FCF9493B-6768-4B93-8072-44B43E07AA4B}" destId="{386547B3-BF7D-4747-AAC9-6F2667573DE3}" srcOrd="6" destOrd="0" presId="urn:microsoft.com/office/officeart/2005/8/layout/default"/>
    <dgm:cxn modelId="{DFEC369C-6181-49C3-BA7D-9A8C924C4AB8}" type="presParOf" srcId="{FCF9493B-6768-4B93-8072-44B43E07AA4B}" destId="{3F04C9A9-9533-469A-BCA6-9BA7A861EBF8}" srcOrd="7" destOrd="0" presId="urn:microsoft.com/office/officeart/2005/8/layout/default"/>
    <dgm:cxn modelId="{4FF1E4F0-F62F-4354-831C-EC612CB6357A}" type="presParOf" srcId="{FCF9493B-6768-4B93-8072-44B43E07AA4B}" destId="{A2F63101-9A19-48ED-B4C1-66D428656ABA}" srcOrd="8" destOrd="0" presId="urn:microsoft.com/office/officeart/2005/8/layout/default"/>
    <dgm:cxn modelId="{539455DC-C2C9-4450-8D7C-963844DA422F}" type="presParOf" srcId="{FCF9493B-6768-4B93-8072-44B43E07AA4B}" destId="{C858F74F-64C9-4DC9-861D-F9BB39A6DE3B}" srcOrd="9" destOrd="0" presId="urn:microsoft.com/office/officeart/2005/8/layout/default"/>
    <dgm:cxn modelId="{3A28484D-77CA-481C-9EB5-D67ACA47ED6C}" type="presParOf" srcId="{FCF9493B-6768-4B93-8072-44B43E07AA4B}" destId="{2CCB9E2A-20AF-4D9B-9DE3-2FEAB8A2CDCD}" srcOrd="10" destOrd="0" presId="urn:microsoft.com/office/officeart/2005/8/layout/default"/>
    <dgm:cxn modelId="{09C56F4C-1887-41A1-BB00-3F581B15FFCD}" type="presParOf" srcId="{FCF9493B-6768-4B93-8072-44B43E07AA4B}" destId="{A366F0C0-DED2-43E2-83CC-445EBAC4B80B}" srcOrd="11" destOrd="0" presId="urn:microsoft.com/office/officeart/2005/8/layout/default"/>
    <dgm:cxn modelId="{1B46F9DA-96E9-45FE-BB8F-C9A78568B9B0}" type="presParOf" srcId="{FCF9493B-6768-4B93-8072-44B43E07AA4B}" destId="{B6A79F38-EDEA-4ED3-BE1B-C77EDCFA833B}" srcOrd="12" destOrd="0" presId="urn:microsoft.com/office/officeart/2005/8/layout/default"/>
    <dgm:cxn modelId="{D96A8430-D398-41ED-BA57-FDA9E06EE9B0}" type="presParOf" srcId="{FCF9493B-6768-4B93-8072-44B43E07AA4B}" destId="{9C937F5D-F539-44E5-A96A-D5978E214311}" srcOrd="13" destOrd="0" presId="urn:microsoft.com/office/officeart/2005/8/layout/default"/>
    <dgm:cxn modelId="{14B7215F-1346-4D04-8CB9-162271C33214}" type="presParOf" srcId="{FCF9493B-6768-4B93-8072-44B43E07AA4B}" destId="{1E9BF0C8-82D1-4CF5-B59B-92B19C3978E3}" srcOrd="14" destOrd="0" presId="urn:microsoft.com/office/officeart/2005/8/layout/default"/>
    <dgm:cxn modelId="{A5939ADB-F5F7-4800-B292-5FFD438F9A48}" type="presParOf" srcId="{FCF9493B-6768-4B93-8072-44B43E07AA4B}" destId="{56E39084-6EA0-45B4-9EFD-5D965E34CF54}" srcOrd="15" destOrd="0" presId="urn:microsoft.com/office/officeart/2005/8/layout/default"/>
    <dgm:cxn modelId="{996F9B6A-A0AD-469F-B2D6-F72211374B2B}" type="presParOf" srcId="{FCF9493B-6768-4B93-8072-44B43E07AA4B}" destId="{E676C926-2778-4B0C-B160-030C3D69FAAF}" srcOrd="1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3AECA-4225-44FA-965B-36E0C0674F1F}">
      <dsp:nvSpPr>
        <dsp:cNvPr id="0" name=""/>
        <dsp:cNvSpPr/>
      </dsp:nvSpPr>
      <dsp:spPr>
        <a:xfrm>
          <a:off x="0" y="120279"/>
          <a:ext cx="9780587" cy="12945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a:t>History</a:t>
          </a:r>
          <a:r>
            <a:rPr lang="en-US" sz="1600" u="none" kern="1200"/>
            <a:t>: </a:t>
          </a:r>
          <a:r>
            <a:rPr lang="en-US" sz="1600" b="0" i="0" kern="1200"/>
            <a:t>AIDS United’s grantmaking portfolio dates back to the founding of the National AIDS Fund in 1988. For more than two decades, we have supported community-driven responses to the HIV epidemic around the country that reach the nation’s most disproportionately affected populations, including gay and bisexual men, communities of color, women, people living in the deep South, and people living with HIV/AIDS. </a:t>
          </a:r>
          <a:r>
            <a:rPr lang="en-US" sz="1600" kern="1200"/>
            <a:t> </a:t>
          </a:r>
        </a:p>
      </dsp:txBody>
      <dsp:txXfrm>
        <a:off x="63193" y="183472"/>
        <a:ext cx="9654201" cy="1168129"/>
      </dsp:txXfrm>
    </dsp:sp>
    <dsp:sp modelId="{ABEE869D-CBB8-467A-AC40-BF8BD3BD828F}">
      <dsp:nvSpPr>
        <dsp:cNvPr id="0" name=""/>
        <dsp:cNvSpPr/>
      </dsp:nvSpPr>
      <dsp:spPr>
        <a:xfrm>
          <a:off x="0" y="1469514"/>
          <a:ext cx="9780587" cy="4579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a:t>Mission</a:t>
          </a:r>
          <a:r>
            <a:rPr lang="en-US" sz="1600" u="none" kern="1200"/>
            <a:t>: </a:t>
          </a:r>
          <a:r>
            <a:rPr lang="en-US" sz="1600" b="0" kern="1200"/>
            <a:t>AIDS United’s mission is to end the HIV epidemic in the United states. </a:t>
          </a:r>
          <a:endParaRPr lang="en-US" sz="1600" kern="1200"/>
        </a:p>
      </dsp:txBody>
      <dsp:txXfrm>
        <a:off x="22356" y="1491870"/>
        <a:ext cx="9735875" cy="413245"/>
      </dsp:txXfrm>
    </dsp:sp>
    <dsp:sp modelId="{51273CE3-19C9-4558-BCE4-758BCD40C32F}">
      <dsp:nvSpPr>
        <dsp:cNvPr id="0" name=""/>
        <dsp:cNvSpPr/>
      </dsp:nvSpPr>
      <dsp:spPr>
        <a:xfrm>
          <a:off x="0" y="1982191"/>
          <a:ext cx="9780587" cy="6283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a:t>Vision</a:t>
          </a:r>
          <a:r>
            <a:rPr lang="en-US" sz="1600" u="none" kern="1200"/>
            <a:t>: </a:t>
          </a:r>
          <a:r>
            <a:rPr lang="en-US" sz="1600" b="0" kern="1200"/>
            <a:t>AIDS United envisions a time when all people, governments, and organizations commit to ending the epidemic and strengthening the health, well-being, and human rights of everyone impacted by HIV. </a:t>
          </a:r>
          <a:r>
            <a:rPr lang="en-US" sz="1600" u="sng" kern="1200"/>
            <a:t> </a:t>
          </a:r>
          <a:endParaRPr lang="en-US" sz="1600" kern="1200"/>
        </a:p>
      </dsp:txBody>
      <dsp:txXfrm>
        <a:off x="30676" y="2012867"/>
        <a:ext cx="9719235" cy="567045"/>
      </dsp:txXfrm>
    </dsp:sp>
    <dsp:sp modelId="{6DBA5CBB-2225-429E-9CAE-30E1D4D176A0}">
      <dsp:nvSpPr>
        <dsp:cNvPr id="0" name=""/>
        <dsp:cNvSpPr/>
      </dsp:nvSpPr>
      <dsp:spPr>
        <a:xfrm>
          <a:off x="0" y="2665309"/>
          <a:ext cx="9780587" cy="5814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a:t>North Star</a:t>
          </a:r>
          <a:r>
            <a:rPr lang="en-US" sz="1600" u="none" kern="1200"/>
            <a:t>: </a:t>
          </a:r>
          <a:r>
            <a:rPr lang="en-US" sz="1600" b="0" kern="1200"/>
            <a:t>The voices of people living with and vulnerable to HIV always guide our work. </a:t>
          </a:r>
          <a:endParaRPr lang="en-US" sz="1600" kern="1200"/>
        </a:p>
      </dsp:txBody>
      <dsp:txXfrm>
        <a:off x="28386" y="2693695"/>
        <a:ext cx="9723815" cy="52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7826-5E77-4243-9621-1B0AC2C4B9B8}">
      <dsp:nvSpPr>
        <dsp:cNvPr id="0" name=""/>
        <dsp:cNvSpPr/>
      </dsp:nvSpPr>
      <dsp:spPr>
        <a:xfrm>
          <a:off x="0" y="104086"/>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Nonprofit Status</a:t>
          </a:r>
        </a:p>
      </dsp:txBody>
      <dsp:txXfrm>
        <a:off x="15221" y="119307"/>
        <a:ext cx="11531294" cy="281363"/>
      </dsp:txXfrm>
    </dsp:sp>
    <dsp:sp modelId="{B2A33DE9-94EE-4857-B5F9-234BDBAC8789}">
      <dsp:nvSpPr>
        <dsp:cNvPr id="0" name=""/>
        <dsp:cNvSpPr/>
      </dsp:nvSpPr>
      <dsp:spPr>
        <a:xfrm>
          <a:off x="0" y="415891"/>
          <a:ext cx="11561736"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Applicants must be nonprofit, tax-exempt organizations, per the guidelines set forth by the Internal Revenue Service, with proper 501(c)(3) status, or hold 501(c)(7) status. Organizations or coalitions that do not hold 501(c)(3) or 501(c)(7) status must have a fiscal sponsor. Note that 501(c)(4) designation is not the same. While it is possible for an organization to have both IRS (c)(3) and (c)(4) status, AIDS United will verify that each applicant organization has a (c)(3) designation.</a:t>
          </a:r>
        </a:p>
      </dsp:txBody>
      <dsp:txXfrm>
        <a:off x="0" y="415891"/>
        <a:ext cx="11561736" cy="457470"/>
      </dsp:txXfrm>
    </dsp:sp>
    <dsp:sp modelId="{4519D03E-13E2-41F7-A4C7-E2163AB2AEB6}">
      <dsp:nvSpPr>
        <dsp:cNvPr id="0" name=""/>
        <dsp:cNvSpPr/>
      </dsp:nvSpPr>
      <dsp:spPr>
        <a:xfrm>
          <a:off x="0" y="873361"/>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Geographic Location</a:t>
          </a:r>
        </a:p>
      </dsp:txBody>
      <dsp:txXfrm>
        <a:off x="15221" y="888582"/>
        <a:ext cx="11531294" cy="281363"/>
      </dsp:txXfrm>
    </dsp:sp>
    <dsp:sp modelId="{39FB6392-BFD1-4F0C-BDBB-AE36BCA7C87D}">
      <dsp:nvSpPr>
        <dsp:cNvPr id="0" name=""/>
        <dsp:cNvSpPr/>
      </dsp:nvSpPr>
      <dsp:spPr>
        <a:xfrm>
          <a:off x="0" y="1185166"/>
          <a:ext cx="11561736" cy="30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Applicants must have a staff member located in and provide services within the Southern United States. For this opportunity, the South is defined as: Alabama, Georgia, Florida, Louisiana, Mississippi, North Carolina, South Carolina, Tennessee, and Texas.</a:t>
          </a:r>
        </a:p>
      </dsp:txBody>
      <dsp:txXfrm>
        <a:off x="0" y="1185166"/>
        <a:ext cx="11561736" cy="309465"/>
      </dsp:txXfrm>
    </dsp:sp>
    <dsp:sp modelId="{859817CA-D920-4B08-9BEC-B56E11E9A928}">
      <dsp:nvSpPr>
        <dsp:cNvPr id="0" name=""/>
        <dsp:cNvSpPr/>
      </dsp:nvSpPr>
      <dsp:spPr>
        <a:xfrm>
          <a:off x="0" y="1494631"/>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Financial Stability</a:t>
          </a:r>
        </a:p>
      </dsp:txBody>
      <dsp:txXfrm>
        <a:off x="15221" y="1509852"/>
        <a:ext cx="11531294" cy="281363"/>
      </dsp:txXfrm>
    </dsp:sp>
    <dsp:sp modelId="{6C47D722-3A92-4E28-99B5-63594B2DDB1E}">
      <dsp:nvSpPr>
        <dsp:cNvPr id="0" name=""/>
        <dsp:cNvSpPr/>
      </dsp:nvSpPr>
      <dsp:spPr>
        <a:xfrm>
          <a:off x="0" y="1806436"/>
          <a:ext cx="1156173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Organizations should be fiscally stable and viable before submission of the funding application. </a:t>
          </a:r>
        </a:p>
      </dsp:txBody>
      <dsp:txXfrm>
        <a:off x="0" y="1806436"/>
        <a:ext cx="11561736" cy="215280"/>
      </dsp:txXfrm>
    </dsp:sp>
    <dsp:sp modelId="{CEBCEC5D-2A00-469F-8F02-0BDD10CBCBF5}">
      <dsp:nvSpPr>
        <dsp:cNvPr id="0" name=""/>
        <dsp:cNvSpPr/>
      </dsp:nvSpPr>
      <dsp:spPr>
        <a:xfrm>
          <a:off x="0" y="2021716"/>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Operating Budget</a:t>
          </a:r>
        </a:p>
      </dsp:txBody>
      <dsp:txXfrm>
        <a:off x="15221" y="2036937"/>
        <a:ext cx="11531294" cy="281363"/>
      </dsp:txXfrm>
    </dsp:sp>
    <dsp:sp modelId="{E646B7A4-FD84-40E4-91DE-848088F565B4}">
      <dsp:nvSpPr>
        <dsp:cNvPr id="0" name=""/>
        <dsp:cNvSpPr/>
      </dsp:nvSpPr>
      <dsp:spPr>
        <a:xfrm>
          <a:off x="0" y="2333521"/>
          <a:ext cx="11561736" cy="30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There are not organizational annual operating budget limitations on this funding; organizations are eligible to apply regardless of their annual operating budget amount. However, funding for small, grassroots organizations will be prioritized.</a:t>
          </a:r>
        </a:p>
      </dsp:txBody>
      <dsp:txXfrm>
        <a:off x="0" y="2333521"/>
        <a:ext cx="11561736" cy="309465"/>
      </dsp:txXfrm>
    </dsp:sp>
    <dsp:sp modelId="{87A188F0-D16E-44DB-AADD-74F0F15E84A4}">
      <dsp:nvSpPr>
        <dsp:cNvPr id="0" name=""/>
        <dsp:cNvSpPr/>
      </dsp:nvSpPr>
      <dsp:spPr>
        <a:xfrm>
          <a:off x="0" y="2642987"/>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Equity</a:t>
          </a:r>
        </a:p>
      </dsp:txBody>
      <dsp:txXfrm>
        <a:off x="15221" y="2658208"/>
        <a:ext cx="11531294" cy="281363"/>
      </dsp:txXfrm>
    </dsp:sp>
    <dsp:sp modelId="{5F0B803F-8525-4173-BA11-DFA33F27B032}">
      <dsp:nvSpPr>
        <dsp:cNvPr id="0" name=""/>
        <dsp:cNvSpPr/>
      </dsp:nvSpPr>
      <dsp:spPr>
        <a:xfrm>
          <a:off x="0" y="2954792"/>
          <a:ext cx="11561736"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SHIF recognizes that HIV outcomes are significantly impacted by systemic racism, poverty, homophobia, and transphobia, heterosexism, and misogyny. As such, we will prioritize funding for organizations led by, majority staffed with, and serving Black and Latinx transgender folx; gender-nonconforming and nonbinary + people; Black and Latinx gay, bisexual, queer, and same-gender-loving men +; Black women; youth of color, other communities of color; and gender identities and sexual orientations of people of color that letters and words cannot fully describe.</a:t>
          </a:r>
        </a:p>
      </dsp:txBody>
      <dsp:txXfrm>
        <a:off x="0" y="2954792"/>
        <a:ext cx="11561736" cy="457470"/>
      </dsp:txXfrm>
    </dsp:sp>
    <dsp:sp modelId="{F693DFBC-2C86-42B3-9E91-CC8AD553473A}">
      <dsp:nvSpPr>
        <dsp:cNvPr id="0" name=""/>
        <dsp:cNvSpPr/>
      </dsp:nvSpPr>
      <dsp:spPr>
        <a:xfrm>
          <a:off x="0" y="3412262"/>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Good Standing</a:t>
          </a:r>
        </a:p>
      </dsp:txBody>
      <dsp:txXfrm>
        <a:off x="15221" y="3427483"/>
        <a:ext cx="11531294" cy="281363"/>
      </dsp:txXfrm>
    </dsp:sp>
    <dsp:sp modelId="{70A7A441-9149-4101-8FB7-83ACEF118D41}">
      <dsp:nvSpPr>
        <dsp:cNvPr id="0" name=""/>
        <dsp:cNvSpPr/>
      </dsp:nvSpPr>
      <dsp:spPr>
        <a:xfrm>
          <a:off x="0" y="3724067"/>
          <a:ext cx="1156173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Current or previous grantees of any AIDS United funding portfolio must be in good standing with regard to reporting and all other grant requirements.</a:t>
          </a:r>
        </a:p>
      </dsp:txBody>
      <dsp:txXfrm>
        <a:off x="0" y="3724067"/>
        <a:ext cx="11561736" cy="215280"/>
      </dsp:txXfrm>
    </dsp:sp>
    <dsp:sp modelId="{021FA9C3-4A09-492B-9026-86A79881C491}">
      <dsp:nvSpPr>
        <dsp:cNvPr id="0" name=""/>
        <dsp:cNvSpPr/>
      </dsp:nvSpPr>
      <dsp:spPr>
        <a:xfrm>
          <a:off x="0" y="3939347"/>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Grant Period</a:t>
          </a:r>
        </a:p>
      </dsp:txBody>
      <dsp:txXfrm>
        <a:off x="15221" y="3954568"/>
        <a:ext cx="11531294" cy="281363"/>
      </dsp:txXfrm>
    </dsp:sp>
    <dsp:sp modelId="{4B930455-DE35-412B-8B2F-DDA4B8419A57}">
      <dsp:nvSpPr>
        <dsp:cNvPr id="0" name=""/>
        <dsp:cNvSpPr/>
      </dsp:nvSpPr>
      <dsp:spPr>
        <a:xfrm>
          <a:off x="0" y="4251152"/>
          <a:ext cx="1156173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Applicants must be able to utilize the funds within a 12-month period beginning November 1, 2023 and ending October 31, 2024.</a:t>
          </a:r>
        </a:p>
      </dsp:txBody>
      <dsp:txXfrm>
        <a:off x="0" y="4251152"/>
        <a:ext cx="11561736" cy="215280"/>
      </dsp:txXfrm>
    </dsp:sp>
    <dsp:sp modelId="{B24067E1-4A7B-40B2-A4BB-966BF7ECA0F4}">
      <dsp:nvSpPr>
        <dsp:cNvPr id="0" name=""/>
        <dsp:cNvSpPr/>
      </dsp:nvSpPr>
      <dsp:spPr>
        <a:xfrm>
          <a:off x="0" y="4466432"/>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Protection of Information</a:t>
          </a:r>
        </a:p>
      </dsp:txBody>
      <dsp:txXfrm>
        <a:off x="15221" y="4481653"/>
        <a:ext cx="11531294" cy="281363"/>
      </dsp:txXfrm>
    </dsp:sp>
    <dsp:sp modelId="{33F482DF-7FB7-47C0-9386-D7E482FEEBDC}">
      <dsp:nvSpPr>
        <dsp:cNvPr id="0" name=""/>
        <dsp:cNvSpPr/>
      </dsp:nvSpPr>
      <dsp:spPr>
        <a:xfrm>
          <a:off x="0" y="4778237"/>
          <a:ext cx="1156173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All applicants will be required to provide a plan to protect patient information, including following guidelines in the Health Insurance Portability and Accountability Act of 1996 (HIPAA), as applicable.</a:t>
          </a:r>
        </a:p>
      </dsp:txBody>
      <dsp:txXfrm>
        <a:off x="0" y="4778237"/>
        <a:ext cx="11561736" cy="215280"/>
      </dsp:txXfrm>
    </dsp:sp>
    <dsp:sp modelId="{BF4136B4-78F5-4BF7-A682-8D1E2AF50C71}">
      <dsp:nvSpPr>
        <dsp:cNvPr id="0" name=""/>
        <dsp:cNvSpPr/>
      </dsp:nvSpPr>
      <dsp:spPr>
        <a:xfrm>
          <a:off x="0" y="4993517"/>
          <a:ext cx="11561736" cy="31180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a:t>Relationship to AIDS United</a:t>
          </a:r>
        </a:p>
      </dsp:txBody>
      <dsp:txXfrm>
        <a:off x="15221" y="5008738"/>
        <a:ext cx="11531294" cy="281363"/>
      </dsp:txXfrm>
    </dsp:sp>
    <dsp:sp modelId="{83BB591B-0F84-49F7-AE9F-05874DB6F16E}">
      <dsp:nvSpPr>
        <dsp:cNvPr id="0" name=""/>
        <dsp:cNvSpPr/>
      </dsp:nvSpPr>
      <dsp:spPr>
        <a:xfrm>
          <a:off x="0" y="5305322"/>
          <a:ext cx="11561736" cy="30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85" tIns="16510" rIns="92456" bIns="16510" numCol="1" spcCol="1270" anchor="t" anchorCtr="0">
          <a:noAutofit/>
        </a:bodyPr>
        <a:lstStyle/>
        <a:p>
          <a:pPr marL="57150" lvl="1" indent="-57150" algn="l" defTabSz="444500">
            <a:lnSpc>
              <a:spcPct val="90000"/>
            </a:lnSpc>
            <a:spcBef>
              <a:spcPct val="0"/>
            </a:spcBef>
            <a:spcAft>
              <a:spcPct val="20000"/>
            </a:spcAft>
            <a:buFont typeface="Courier New" panose="02070309020205020404" pitchFamily="49" charset="0"/>
            <a:buChar char="o"/>
          </a:pPr>
          <a:r>
            <a:rPr lang="en-US" sz="1000" kern="1200"/>
            <a:t>Current AIDS United grantees, including current and past grantees of </a:t>
          </a:r>
          <a:r>
            <a:rPr lang="en-US" sz="1000" kern="1200" err="1"/>
            <a:t>iFORWARD</a:t>
          </a:r>
          <a:r>
            <a:rPr lang="en-US" sz="1000" kern="1200"/>
            <a:t> and/or the Southern HIV Impact Fund, are eligible to apply. Organizations that have not been funded by AIDS United before are also eligible to apply.</a:t>
          </a:r>
        </a:p>
      </dsp:txBody>
      <dsp:txXfrm>
        <a:off x="0" y="5305322"/>
        <a:ext cx="11561736" cy="309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1AFEC-0B5F-4A30-9C68-182D1B5F93EF}">
      <dsp:nvSpPr>
        <dsp:cNvPr id="0" name=""/>
        <dsp:cNvSpPr/>
      </dsp:nvSpPr>
      <dsp:spPr>
        <a:xfrm>
          <a:off x="733" y="266231"/>
          <a:ext cx="2860682" cy="17164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t>Organizational Overview</a:t>
          </a:r>
        </a:p>
      </dsp:txBody>
      <dsp:txXfrm>
        <a:off x="733" y="266231"/>
        <a:ext cx="2860682" cy="1716409"/>
      </dsp:txXfrm>
    </dsp:sp>
    <dsp:sp modelId="{2BBE20E8-1E13-404C-9894-67015C5480CB}">
      <dsp:nvSpPr>
        <dsp:cNvPr id="0" name=""/>
        <dsp:cNvSpPr/>
      </dsp:nvSpPr>
      <dsp:spPr>
        <a:xfrm>
          <a:off x="3147484" y="266231"/>
          <a:ext cx="2860682" cy="17164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t>Organizational Leadership</a:t>
          </a:r>
        </a:p>
      </dsp:txBody>
      <dsp:txXfrm>
        <a:off x="3147484" y="266231"/>
        <a:ext cx="2860682" cy="1716409"/>
      </dsp:txXfrm>
    </dsp:sp>
    <dsp:sp modelId="{0E3680C7-6E5C-48A2-B13B-08C24453D3EC}">
      <dsp:nvSpPr>
        <dsp:cNvPr id="0" name=""/>
        <dsp:cNvSpPr/>
      </dsp:nvSpPr>
      <dsp:spPr>
        <a:xfrm>
          <a:off x="733" y="2268709"/>
          <a:ext cx="2860682" cy="17164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t>Grant Request Overview</a:t>
          </a:r>
        </a:p>
      </dsp:txBody>
      <dsp:txXfrm>
        <a:off x="733" y="2268709"/>
        <a:ext cx="2860682" cy="1716409"/>
      </dsp:txXfrm>
    </dsp:sp>
    <dsp:sp modelId="{E9154771-E027-4761-B4A7-D5F19F364F07}">
      <dsp:nvSpPr>
        <dsp:cNvPr id="0" name=""/>
        <dsp:cNvSpPr/>
      </dsp:nvSpPr>
      <dsp:spPr>
        <a:xfrm>
          <a:off x="3147484" y="2268709"/>
          <a:ext cx="2860682" cy="17164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t>Application Narrative</a:t>
          </a:r>
        </a:p>
      </dsp:txBody>
      <dsp:txXfrm>
        <a:off x="3147484" y="2268709"/>
        <a:ext cx="2860682" cy="1716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494B3-1013-4A6B-BD74-6E16E7576C70}">
      <dsp:nvSpPr>
        <dsp:cNvPr id="0" name=""/>
        <dsp:cNvSpPr/>
      </dsp:nvSpPr>
      <dsp:spPr>
        <a:xfrm>
          <a:off x="864106" y="2820"/>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Budget</a:t>
          </a:r>
        </a:p>
      </dsp:txBody>
      <dsp:txXfrm>
        <a:off x="864106" y="2820"/>
        <a:ext cx="2270035" cy="1362021"/>
      </dsp:txXfrm>
    </dsp:sp>
    <dsp:sp modelId="{842AD0BA-F390-4AB4-8477-FB75F68C99F4}">
      <dsp:nvSpPr>
        <dsp:cNvPr id="0" name=""/>
        <dsp:cNvSpPr/>
      </dsp:nvSpPr>
      <dsp:spPr>
        <a:xfrm>
          <a:off x="3361145" y="2820"/>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Representation Table</a:t>
          </a:r>
        </a:p>
      </dsp:txBody>
      <dsp:txXfrm>
        <a:off x="3361145" y="2820"/>
        <a:ext cx="2270035" cy="1362021"/>
      </dsp:txXfrm>
    </dsp:sp>
    <dsp:sp modelId="{E63BA7E4-2ECC-4549-B144-B85D0639ABFD}">
      <dsp:nvSpPr>
        <dsp:cNvPr id="0" name=""/>
        <dsp:cNvSpPr/>
      </dsp:nvSpPr>
      <dsp:spPr>
        <a:xfrm>
          <a:off x="5858184" y="2820"/>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Annual Operating Budget</a:t>
          </a:r>
        </a:p>
      </dsp:txBody>
      <dsp:txXfrm>
        <a:off x="5858184" y="2820"/>
        <a:ext cx="2270035" cy="1362021"/>
      </dsp:txXfrm>
    </dsp:sp>
    <dsp:sp modelId="{F5DAAFAC-A801-4C87-858D-9E5A339232DD}">
      <dsp:nvSpPr>
        <dsp:cNvPr id="0" name=""/>
        <dsp:cNvSpPr/>
      </dsp:nvSpPr>
      <dsp:spPr>
        <a:xfrm>
          <a:off x="864106" y="1591845"/>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Board of Directors List</a:t>
          </a:r>
        </a:p>
      </dsp:txBody>
      <dsp:txXfrm>
        <a:off x="864106" y="1591845"/>
        <a:ext cx="2270035" cy="1362021"/>
      </dsp:txXfrm>
    </dsp:sp>
    <dsp:sp modelId="{9E2710AE-F261-4C45-80D2-A45FE8128946}">
      <dsp:nvSpPr>
        <dsp:cNvPr id="0" name=""/>
        <dsp:cNvSpPr/>
      </dsp:nvSpPr>
      <dsp:spPr>
        <a:xfrm>
          <a:off x="3361145" y="1591845"/>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Most recent audited financial statements </a:t>
          </a:r>
          <a:r>
            <a:rPr lang="en-US" sz="1900" b="1" kern="1200">
              <a:solidFill>
                <a:srgbClr val="B64926"/>
              </a:solidFill>
            </a:rPr>
            <a:t>(or your fiscal sponsor’s)</a:t>
          </a:r>
        </a:p>
      </dsp:txBody>
      <dsp:txXfrm>
        <a:off x="3361145" y="1591845"/>
        <a:ext cx="2270035" cy="1362021"/>
      </dsp:txXfrm>
    </dsp:sp>
    <dsp:sp modelId="{F10682BB-5FA1-4FB6-A8A5-D10DD55A90F3}">
      <dsp:nvSpPr>
        <dsp:cNvPr id="0" name=""/>
        <dsp:cNvSpPr/>
      </dsp:nvSpPr>
      <dsp:spPr>
        <a:xfrm>
          <a:off x="5858184" y="1591845"/>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Implementation Plan </a:t>
          </a:r>
          <a:r>
            <a:rPr lang="en-US" sz="1900" b="1" kern="1200">
              <a:solidFill>
                <a:srgbClr val="B64926"/>
              </a:solidFill>
            </a:rPr>
            <a:t>(Project-specific only)</a:t>
          </a:r>
        </a:p>
      </dsp:txBody>
      <dsp:txXfrm>
        <a:off x="5858184" y="1591845"/>
        <a:ext cx="2270035" cy="1362021"/>
      </dsp:txXfrm>
    </dsp:sp>
    <dsp:sp modelId="{1B040070-4076-4371-ABA7-51D4D87775D3}">
      <dsp:nvSpPr>
        <dsp:cNvPr id="0" name=""/>
        <dsp:cNvSpPr/>
      </dsp:nvSpPr>
      <dsp:spPr>
        <a:xfrm>
          <a:off x="2112625" y="3180870"/>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Fiscal Sponsor Agreement </a:t>
          </a:r>
          <a:r>
            <a:rPr lang="en-US" sz="1900" b="1" kern="1200">
              <a:solidFill>
                <a:srgbClr val="B64926"/>
              </a:solidFill>
            </a:rPr>
            <a:t>(if applicable)</a:t>
          </a:r>
        </a:p>
      </dsp:txBody>
      <dsp:txXfrm>
        <a:off x="2112625" y="3180870"/>
        <a:ext cx="2270035" cy="1362021"/>
      </dsp:txXfrm>
    </dsp:sp>
    <dsp:sp modelId="{4D7232B4-AA28-4E49-8E0D-AFEE4CE94B2D}">
      <dsp:nvSpPr>
        <dsp:cNvPr id="0" name=""/>
        <dsp:cNvSpPr/>
      </dsp:nvSpPr>
      <dsp:spPr>
        <a:xfrm>
          <a:off x="4609664" y="3180870"/>
          <a:ext cx="2270035" cy="1362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Memoranda of Agreement of Letters of Support </a:t>
          </a:r>
          <a:r>
            <a:rPr lang="en-US" sz="1900" b="1" kern="1200">
              <a:solidFill>
                <a:srgbClr val="B64926"/>
              </a:solidFill>
            </a:rPr>
            <a:t>(optional)</a:t>
          </a:r>
        </a:p>
      </dsp:txBody>
      <dsp:txXfrm>
        <a:off x="4609664" y="3180870"/>
        <a:ext cx="2270035" cy="1362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3B255-D175-48AD-A125-1C67888C9EEA}">
      <dsp:nvSpPr>
        <dsp:cNvPr id="0" name=""/>
        <dsp:cNvSpPr/>
      </dsp:nvSpPr>
      <dsp:spPr>
        <a:xfrm>
          <a:off x="0" y="101320"/>
          <a:ext cx="2661169" cy="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Upon signing grant agreement</a:t>
          </a:r>
        </a:p>
      </dsp:txBody>
      <dsp:txXfrm>
        <a:off x="0" y="101320"/>
        <a:ext cx="2661169" cy="590287"/>
      </dsp:txXfrm>
    </dsp:sp>
    <dsp:sp modelId="{41625848-B46B-4FD6-98A8-404BBF31647E}">
      <dsp:nvSpPr>
        <dsp:cNvPr id="0" name=""/>
        <dsp:cNvSpPr/>
      </dsp:nvSpPr>
      <dsp:spPr>
        <a:xfrm>
          <a:off x="2661169" y="101320"/>
          <a:ext cx="532233" cy="59028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907BDC-3F6D-47E1-89E7-B9D909FEBA09}">
      <dsp:nvSpPr>
        <dsp:cNvPr id="0" name=""/>
        <dsp:cNvSpPr/>
      </dsp:nvSpPr>
      <dsp:spPr>
        <a:xfrm>
          <a:off x="3406297" y="101320"/>
          <a:ext cx="7238382" cy="5902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Funded partners will receive 50% of their grant award</a:t>
          </a:r>
        </a:p>
      </dsp:txBody>
      <dsp:txXfrm>
        <a:off x="3406297" y="101320"/>
        <a:ext cx="7238382" cy="590287"/>
      </dsp:txXfrm>
    </dsp:sp>
    <dsp:sp modelId="{697F7CDE-C623-4C95-9C7A-B5A2872A0E98}">
      <dsp:nvSpPr>
        <dsp:cNvPr id="0" name=""/>
        <dsp:cNvSpPr/>
      </dsp:nvSpPr>
      <dsp:spPr>
        <a:xfrm>
          <a:off x="0" y="917902"/>
          <a:ext cx="266116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November 15, 2023</a:t>
          </a:r>
        </a:p>
      </dsp:txBody>
      <dsp:txXfrm>
        <a:off x="0" y="917902"/>
        <a:ext cx="2661169" cy="356400"/>
      </dsp:txXfrm>
    </dsp:sp>
    <dsp:sp modelId="{95D6E500-7B87-40C8-BDEC-F30F0B9F20E6}">
      <dsp:nvSpPr>
        <dsp:cNvPr id="0" name=""/>
        <dsp:cNvSpPr/>
      </dsp:nvSpPr>
      <dsp:spPr>
        <a:xfrm>
          <a:off x="2661169" y="756408"/>
          <a:ext cx="532233" cy="67938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41AD3E-44BE-4930-BB89-3813EC78238F}">
      <dsp:nvSpPr>
        <dsp:cNvPr id="0" name=""/>
        <dsp:cNvSpPr/>
      </dsp:nvSpPr>
      <dsp:spPr>
        <a:xfrm>
          <a:off x="3406297" y="756408"/>
          <a:ext cx="7238382" cy="6793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Year 7 Welcome Webinar</a:t>
          </a:r>
        </a:p>
        <a:p>
          <a:pPr marL="171450" lvl="1" indent="-171450" algn="l" defTabSz="800100">
            <a:lnSpc>
              <a:spcPct val="90000"/>
            </a:lnSpc>
            <a:spcBef>
              <a:spcPct val="0"/>
            </a:spcBef>
            <a:spcAft>
              <a:spcPct val="15000"/>
            </a:spcAft>
            <a:buChar char="•"/>
          </a:pPr>
          <a:r>
            <a:rPr lang="en-US" sz="1800" kern="1200"/>
            <a:t>Baseline Report due</a:t>
          </a:r>
        </a:p>
      </dsp:txBody>
      <dsp:txXfrm>
        <a:off x="3406297" y="756408"/>
        <a:ext cx="7238382" cy="679387"/>
      </dsp:txXfrm>
    </dsp:sp>
    <dsp:sp modelId="{AF998540-62B4-4BC6-B257-888C6C4FEFD4}">
      <dsp:nvSpPr>
        <dsp:cNvPr id="0" name=""/>
        <dsp:cNvSpPr/>
      </dsp:nvSpPr>
      <dsp:spPr>
        <a:xfrm>
          <a:off x="0" y="1662089"/>
          <a:ext cx="266116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April </a:t>
          </a:r>
          <a:r>
            <a:rPr lang="en-US" sz="1800" b="1" kern="1200">
              <a:latin typeface="Tenorite"/>
            </a:rPr>
            <a:t>2024</a:t>
          </a:r>
          <a:endParaRPr lang="en-US" sz="1800" b="1" kern="1200"/>
        </a:p>
      </dsp:txBody>
      <dsp:txXfrm>
        <a:off x="0" y="1662089"/>
        <a:ext cx="2661169" cy="356400"/>
      </dsp:txXfrm>
    </dsp:sp>
    <dsp:sp modelId="{52320678-0203-4CE6-B043-B167DE359DC9}">
      <dsp:nvSpPr>
        <dsp:cNvPr id="0" name=""/>
        <dsp:cNvSpPr/>
      </dsp:nvSpPr>
      <dsp:spPr>
        <a:xfrm>
          <a:off x="2661169" y="1500596"/>
          <a:ext cx="532233" cy="67938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490444-BE16-45AE-A1CD-C5A9E02B839A}">
      <dsp:nvSpPr>
        <dsp:cNvPr id="0" name=""/>
        <dsp:cNvSpPr/>
      </dsp:nvSpPr>
      <dsp:spPr>
        <a:xfrm>
          <a:off x="3406297" y="1500596"/>
          <a:ext cx="7238382" cy="6793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Attendance at an in-person All Grantee Convening (</a:t>
          </a:r>
          <a:r>
            <a:rPr lang="en-US" sz="1800" i="1" kern="1200"/>
            <a:t>official dates TBD</a:t>
          </a:r>
          <a:r>
            <a:rPr lang="en-US" sz="1800" kern="1200"/>
            <a:t>)</a:t>
          </a:r>
        </a:p>
        <a:p>
          <a:pPr marL="342900" lvl="2" indent="-171450" algn="l" defTabSz="800100">
            <a:lnSpc>
              <a:spcPct val="90000"/>
            </a:lnSpc>
            <a:spcBef>
              <a:spcPct val="0"/>
            </a:spcBef>
            <a:spcAft>
              <a:spcPct val="15000"/>
            </a:spcAft>
            <a:buChar char="•"/>
          </a:pPr>
          <a:r>
            <a:rPr lang="en-US" sz="1800" kern="1200"/>
            <a:t>Up to 2 people from each organization will be asked to participate</a:t>
          </a:r>
        </a:p>
      </dsp:txBody>
      <dsp:txXfrm>
        <a:off x="3406297" y="1500596"/>
        <a:ext cx="7238382" cy="679387"/>
      </dsp:txXfrm>
    </dsp:sp>
    <dsp:sp modelId="{99ABDA3E-4661-44B3-B6E1-416A9A6803FE}">
      <dsp:nvSpPr>
        <dsp:cNvPr id="0" name=""/>
        <dsp:cNvSpPr/>
      </dsp:nvSpPr>
      <dsp:spPr>
        <a:xfrm>
          <a:off x="0" y="2406277"/>
          <a:ext cx="266116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May 31, 2024</a:t>
          </a:r>
        </a:p>
      </dsp:txBody>
      <dsp:txXfrm>
        <a:off x="0" y="2406277"/>
        <a:ext cx="2661169" cy="356400"/>
      </dsp:txXfrm>
    </dsp:sp>
    <dsp:sp modelId="{C30F1C5C-074B-4102-A36F-27EE3E96FB4D}">
      <dsp:nvSpPr>
        <dsp:cNvPr id="0" name=""/>
        <dsp:cNvSpPr/>
      </dsp:nvSpPr>
      <dsp:spPr>
        <a:xfrm>
          <a:off x="2661169" y="2244783"/>
          <a:ext cx="532233" cy="67938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19DBE-3A7F-426C-A57A-C97D0824173E}">
      <dsp:nvSpPr>
        <dsp:cNvPr id="0" name=""/>
        <dsp:cNvSpPr/>
      </dsp:nvSpPr>
      <dsp:spPr>
        <a:xfrm>
          <a:off x="3406297" y="2244783"/>
          <a:ext cx="7238382" cy="6793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Interim Reports Due</a:t>
          </a:r>
        </a:p>
        <a:p>
          <a:pPr marL="342900" lvl="2" indent="-171450" algn="l" defTabSz="800100">
            <a:lnSpc>
              <a:spcPct val="90000"/>
            </a:lnSpc>
            <a:spcBef>
              <a:spcPct val="0"/>
            </a:spcBef>
            <a:spcAft>
              <a:spcPct val="15000"/>
            </a:spcAft>
            <a:buChar char="•"/>
          </a:pPr>
          <a:r>
            <a:rPr lang="en-US" sz="1800" kern="1200"/>
            <a:t>Narrative &amp; Expenditure (all grantees)</a:t>
          </a:r>
        </a:p>
      </dsp:txBody>
      <dsp:txXfrm>
        <a:off x="3406297" y="2244783"/>
        <a:ext cx="7238382" cy="679387"/>
      </dsp:txXfrm>
    </dsp:sp>
    <dsp:sp modelId="{DE59F15F-411C-4DC2-B838-BC2959705DB7}">
      <dsp:nvSpPr>
        <dsp:cNvPr id="0" name=""/>
        <dsp:cNvSpPr/>
      </dsp:nvSpPr>
      <dsp:spPr>
        <a:xfrm>
          <a:off x="0" y="3005677"/>
          <a:ext cx="2663771"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October 2024</a:t>
          </a:r>
        </a:p>
      </dsp:txBody>
      <dsp:txXfrm>
        <a:off x="0" y="3005677"/>
        <a:ext cx="2663771" cy="356400"/>
      </dsp:txXfrm>
    </dsp:sp>
    <dsp:sp modelId="{F2E5CBE9-5F8B-464E-AD52-9A55252E82F8}">
      <dsp:nvSpPr>
        <dsp:cNvPr id="0" name=""/>
        <dsp:cNvSpPr/>
      </dsp:nvSpPr>
      <dsp:spPr>
        <a:xfrm>
          <a:off x="2663771" y="2988971"/>
          <a:ext cx="532754" cy="389812"/>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77D5A-E488-4D6C-BF36-9B9EB332D707}">
      <dsp:nvSpPr>
        <dsp:cNvPr id="0" name=""/>
        <dsp:cNvSpPr/>
      </dsp:nvSpPr>
      <dsp:spPr>
        <a:xfrm>
          <a:off x="3409627" y="2988971"/>
          <a:ext cx="7245457" cy="3898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Attendance at a virtual Fall All Grantee Convening</a:t>
          </a:r>
        </a:p>
      </dsp:txBody>
      <dsp:txXfrm>
        <a:off x="3409627" y="2988971"/>
        <a:ext cx="7245457" cy="389812"/>
      </dsp:txXfrm>
    </dsp:sp>
    <dsp:sp modelId="{925CC279-DCB1-437A-8EB0-F9CB86D24E9D}">
      <dsp:nvSpPr>
        <dsp:cNvPr id="0" name=""/>
        <dsp:cNvSpPr/>
      </dsp:nvSpPr>
      <dsp:spPr>
        <a:xfrm>
          <a:off x="0" y="3605077"/>
          <a:ext cx="266116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a:t>December 1, 2024</a:t>
          </a:r>
        </a:p>
      </dsp:txBody>
      <dsp:txXfrm>
        <a:off x="0" y="3605077"/>
        <a:ext cx="2661169" cy="356400"/>
      </dsp:txXfrm>
    </dsp:sp>
    <dsp:sp modelId="{AEDE7AE3-B4FC-4C86-85AC-0190AA64B22A}">
      <dsp:nvSpPr>
        <dsp:cNvPr id="0" name=""/>
        <dsp:cNvSpPr/>
      </dsp:nvSpPr>
      <dsp:spPr>
        <a:xfrm>
          <a:off x="2661169" y="3443583"/>
          <a:ext cx="532233" cy="67938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E62377-0D53-48CB-BDE4-8409DB0C2CD4}">
      <dsp:nvSpPr>
        <dsp:cNvPr id="0" name=""/>
        <dsp:cNvSpPr/>
      </dsp:nvSpPr>
      <dsp:spPr>
        <a:xfrm>
          <a:off x="3406297" y="3443583"/>
          <a:ext cx="7238382" cy="6793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Final Reports Due</a:t>
          </a:r>
        </a:p>
        <a:p>
          <a:pPr marL="342900" lvl="2" indent="-171450" algn="l" defTabSz="800100">
            <a:lnSpc>
              <a:spcPct val="90000"/>
            </a:lnSpc>
            <a:spcBef>
              <a:spcPct val="0"/>
            </a:spcBef>
            <a:spcAft>
              <a:spcPct val="15000"/>
            </a:spcAft>
            <a:buChar char="•"/>
          </a:pPr>
          <a:r>
            <a:rPr lang="en-US" sz="1800" kern="1200"/>
            <a:t>Narrative &amp; Expenditure (all grantees)</a:t>
          </a:r>
        </a:p>
      </dsp:txBody>
      <dsp:txXfrm>
        <a:off x="3406297" y="3443583"/>
        <a:ext cx="7238382" cy="679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021B-DC3B-4204-A337-99C086C0BE3B}">
      <dsp:nvSpPr>
        <dsp:cNvPr id="0" name=""/>
        <dsp:cNvSpPr/>
      </dsp:nvSpPr>
      <dsp:spPr>
        <a:xfrm>
          <a:off x="4102" y="1205081"/>
          <a:ext cx="2098211" cy="52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t>Participation in Evaluation</a:t>
          </a:r>
        </a:p>
      </dsp:txBody>
      <dsp:txXfrm>
        <a:off x="4102" y="1205081"/>
        <a:ext cx="2098211" cy="524700"/>
      </dsp:txXfrm>
    </dsp:sp>
    <dsp:sp modelId="{1B1D9DEB-ADF9-47E4-AE39-A52AC0223C99}">
      <dsp:nvSpPr>
        <dsp:cNvPr id="0" name=""/>
        <dsp:cNvSpPr/>
      </dsp:nvSpPr>
      <dsp:spPr>
        <a:xfrm>
          <a:off x="2102313" y="155681"/>
          <a:ext cx="419642" cy="2623500"/>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85E377-3491-432B-B2BE-7A8D034F603A}">
      <dsp:nvSpPr>
        <dsp:cNvPr id="0" name=""/>
        <dsp:cNvSpPr/>
      </dsp:nvSpPr>
      <dsp:spPr>
        <a:xfrm>
          <a:off x="2689812" y="155681"/>
          <a:ext cx="5707135" cy="26235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Grantees will be asked to report the number of unduplicated beneficiaries (for grantees who receive general operating support) or the number of unduplicated beneficiaries within each category of work (for grantees who receive project support), as well as the demographic information (age, race/ethnicity, gender identity, HIV status and sexual orientation) of each beneficiary.</a:t>
          </a:r>
        </a:p>
        <a:p>
          <a:pPr marL="171450" lvl="1" indent="-171450" algn="l" defTabSz="711200">
            <a:lnSpc>
              <a:spcPct val="90000"/>
            </a:lnSpc>
            <a:spcBef>
              <a:spcPct val="0"/>
            </a:spcBef>
            <a:spcAft>
              <a:spcPct val="15000"/>
            </a:spcAft>
            <a:buChar char="•"/>
          </a:pPr>
          <a:r>
            <a:rPr lang="en-US" sz="1600" kern="1200"/>
            <a:t>Grantees may apply to waive the requirement to collect sensitive information in up to two of these categories if they can provide a reasonable justification about why they cannot collect it.</a:t>
          </a:r>
        </a:p>
      </dsp:txBody>
      <dsp:txXfrm>
        <a:off x="2689812" y="155681"/>
        <a:ext cx="5707135" cy="2623500"/>
      </dsp:txXfrm>
    </dsp:sp>
    <dsp:sp modelId="{F40F0B8B-D028-43DB-BCA7-9246D6D6F1DA}">
      <dsp:nvSpPr>
        <dsp:cNvPr id="0" name=""/>
        <dsp:cNvSpPr/>
      </dsp:nvSpPr>
      <dsp:spPr>
        <a:xfrm>
          <a:off x="4102" y="3197512"/>
          <a:ext cx="2098211" cy="52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t>Participation in Technical Assistance</a:t>
          </a:r>
        </a:p>
      </dsp:txBody>
      <dsp:txXfrm>
        <a:off x="4102" y="3197512"/>
        <a:ext cx="2098211" cy="524700"/>
      </dsp:txXfrm>
    </dsp:sp>
    <dsp:sp modelId="{72F2CD55-68FC-4F01-8C5B-64D3FB5BDD9E}">
      <dsp:nvSpPr>
        <dsp:cNvPr id="0" name=""/>
        <dsp:cNvSpPr/>
      </dsp:nvSpPr>
      <dsp:spPr>
        <a:xfrm>
          <a:off x="2102313" y="2836781"/>
          <a:ext cx="419642" cy="1246162"/>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6B81D8-7AF7-4413-8BD3-0C6367AFCD2B}">
      <dsp:nvSpPr>
        <dsp:cNvPr id="0" name=""/>
        <dsp:cNvSpPr/>
      </dsp:nvSpPr>
      <dsp:spPr>
        <a:xfrm>
          <a:off x="2689812" y="2836781"/>
          <a:ext cx="5707135" cy="124616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Grantees will be asked to complete a series of virtual courses intended to help strengthen the organization's sustainability and growth, participate in networking with fellow cohort members, grantee convenings, and engage in 1-1 coaching sessions if needed throughout the entire grant cycle. </a:t>
          </a:r>
        </a:p>
      </dsp:txBody>
      <dsp:txXfrm>
        <a:off x="2689812" y="2836781"/>
        <a:ext cx="5707135" cy="1246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783E3-47B2-48B1-901C-3F351D7AD31F}">
      <dsp:nvSpPr>
        <dsp:cNvPr id="0" name=""/>
        <dsp:cNvSpPr/>
      </dsp:nvSpPr>
      <dsp:spPr>
        <a:xfrm>
          <a:off x="572723" y="1212"/>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Proposal Narrative</a:t>
          </a:r>
          <a:endParaRPr lang="en-US" sz="1500" kern="1200"/>
        </a:p>
      </dsp:txBody>
      <dsp:txXfrm>
        <a:off x="572723" y="1212"/>
        <a:ext cx="2008172" cy="1204903"/>
      </dsp:txXfrm>
    </dsp:sp>
    <dsp:sp modelId="{1B7C0FE0-CB2F-4AD7-9471-EEF769107374}">
      <dsp:nvSpPr>
        <dsp:cNvPr id="0" name=""/>
        <dsp:cNvSpPr/>
      </dsp:nvSpPr>
      <dsp:spPr>
        <a:xfrm>
          <a:off x="2781712" y="1212"/>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Annual Operating Budget</a:t>
          </a:r>
          <a:endParaRPr lang="en-US" sz="1500" kern="1200"/>
        </a:p>
      </dsp:txBody>
      <dsp:txXfrm>
        <a:off x="2781712" y="1212"/>
        <a:ext cx="2008172" cy="1204903"/>
      </dsp:txXfrm>
    </dsp:sp>
    <dsp:sp modelId="{2E9ADCCE-D498-42CB-BDA6-0434221C2BA9}">
      <dsp:nvSpPr>
        <dsp:cNvPr id="0" name=""/>
        <dsp:cNvSpPr/>
      </dsp:nvSpPr>
      <dsp:spPr>
        <a:xfrm>
          <a:off x="4990702" y="1212"/>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Organizational Chart</a:t>
          </a:r>
          <a:endParaRPr lang="en-US" sz="1500" kern="1200"/>
        </a:p>
      </dsp:txBody>
      <dsp:txXfrm>
        <a:off x="4990702" y="1212"/>
        <a:ext cx="2008172" cy="1204903"/>
      </dsp:txXfrm>
    </dsp:sp>
    <dsp:sp modelId="{386547B3-BF7D-4747-AAC9-6F2667573DE3}">
      <dsp:nvSpPr>
        <dsp:cNvPr id="0" name=""/>
        <dsp:cNvSpPr/>
      </dsp:nvSpPr>
      <dsp:spPr>
        <a:xfrm>
          <a:off x="7174489" y="127"/>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Memoranda of Agreement and/or Letters of Support </a:t>
          </a:r>
          <a:r>
            <a:rPr lang="en-US" sz="1500" b="1" kern="1200">
              <a:solidFill>
                <a:schemeClr val="accent1"/>
              </a:solidFill>
            </a:rPr>
            <a:t>(required if you have partnership(s))</a:t>
          </a:r>
          <a:endParaRPr lang="en-US" sz="1500" kern="1200">
            <a:solidFill>
              <a:schemeClr val="accent1"/>
            </a:solidFill>
          </a:endParaRPr>
        </a:p>
      </dsp:txBody>
      <dsp:txXfrm>
        <a:off x="7174489" y="127"/>
        <a:ext cx="2008172" cy="1204903"/>
      </dsp:txXfrm>
    </dsp:sp>
    <dsp:sp modelId="{A2F63101-9A19-48ED-B4C1-66D428656ABA}">
      <dsp:nvSpPr>
        <dsp:cNvPr id="0" name=""/>
        <dsp:cNvSpPr/>
      </dsp:nvSpPr>
      <dsp:spPr>
        <a:xfrm>
          <a:off x="1677217" y="1368665"/>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Board of Directors List</a:t>
          </a:r>
        </a:p>
        <a:p>
          <a:pPr marL="0" lvl="0" indent="0" algn="ctr" defTabSz="666750">
            <a:lnSpc>
              <a:spcPct val="90000"/>
            </a:lnSpc>
            <a:spcBef>
              <a:spcPct val="0"/>
            </a:spcBef>
            <a:spcAft>
              <a:spcPct val="35000"/>
            </a:spcAft>
            <a:buNone/>
          </a:pPr>
          <a:r>
            <a:rPr lang="en-US" sz="1500" b="1" kern="1200">
              <a:solidFill>
                <a:schemeClr val="accent1"/>
              </a:solidFill>
            </a:rPr>
            <a:t>(or fiscal sponsor’s)</a:t>
          </a:r>
          <a:endParaRPr lang="en-US" sz="1500" kern="1200">
            <a:solidFill>
              <a:schemeClr val="accent1"/>
            </a:solidFill>
          </a:endParaRPr>
        </a:p>
      </dsp:txBody>
      <dsp:txXfrm>
        <a:off x="1677217" y="1368665"/>
        <a:ext cx="2008172" cy="1204903"/>
      </dsp:txXfrm>
    </dsp:sp>
    <dsp:sp modelId="{2CCB9E2A-20AF-4D9B-9DE3-2FEAB8A2CDCD}">
      <dsp:nvSpPr>
        <dsp:cNvPr id="0" name=""/>
        <dsp:cNvSpPr/>
      </dsp:nvSpPr>
      <dsp:spPr>
        <a:xfrm>
          <a:off x="3886207" y="1368665"/>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Fiscal Sponsorship Agreement </a:t>
          </a:r>
        </a:p>
        <a:p>
          <a:pPr marL="0" lvl="0" indent="0" algn="ctr" defTabSz="666750">
            <a:lnSpc>
              <a:spcPct val="90000"/>
            </a:lnSpc>
            <a:spcBef>
              <a:spcPct val="0"/>
            </a:spcBef>
            <a:spcAft>
              <a:spcPct val="35000"/>
            </a:spcAft>
            <a:buNone/>
          </a:pPr>
          <a:r>
            <a:rPr lang="en-US" sz="1500" b="1" kern="1200">
              <a:solidFill>
                <a:schemeClr val="accent1"/>
              </a:solidFill>
            </a:rPr>
            <a:t>(required if applying with a fiscal sponsor)</a:t>
          </a:r>
          <a:endParaRPr lang="en-US" sz="1500" kern="1200">
            <a:solidFill>
              <a:schemeClr val="accent1"/>
            </a:solidFill>
          </a:endParaRPr>
        </a:p>
      </dsp:txBody>
      <dsp:txXfrm>
        <a:off x="3886207" y="1368665"/>
        <a:ext cx="2008172" cy="1204903"/>
      </dsp:txXfrm>
    </dsp:sp>
    <dsp:sp modelId="{B6A79F38-EDEA-4ED3-BE1B-C77EDCFA833B}">
      <dsp:nvSpPr>
        <dsp:cNvPr id="0" name=""/>
        <dsp:cNvSpPr/>
      </dsp:nvSpPr>
      <dsp:spPr>
        <a:xfrm>
          <a:off x="6095196" y="1368665"/>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lang="en-US" sz="1500" b="1" kern="1200"/>
            <a:t>Audit</a:t>
          </a:r>
        </a:p>
        <a:p>
          <a:pPr marL="0" marR="0" lvl="0" indent="0" algn="ctr" defTabSz="666750" eaLnBrk="1" fontAlgn="auto" latinLnBrk="0" hangingPunct="1">
            <a:lnSpc>
              <a:spcPct val="90000"/>
            </a:lnSpc>
            <a:spcBef>
              <a:spcPct val="0"/>
            </a:spcBef>
            <a:spcAft>
              <a:spcPct val="35000"/>
            </a:spcAft>
            <a:buClrTx/>
            <a:buSzTx/>
            <a:buFontTx/>
            <a:buNone/>
            <a:tabLst/>
            <a:defRPr/>
          </a:pPr>
          <a:r>
            <a:rPr lang="en-US" sz="1500" b="1" kern="1200">
              <a:solidFill>
                <a:schemeClr val="accent1"/>
              </a:solidFill>
            </a:rPr>
            <a:t>(or fiscal sponsor’s)</a:t>
          </a:r>
          <a:endParaRPr lang="en-US" sz="1500" kern="1200">
            <a:solidFill>
              <a:schemeClr val="accent1"/>
            </a:solidFill>
          </a:endParaRPr>
        </a:p>
      </dsp:txBody>
      <dsp:txXfrm>
        <a:off x="6095196" y="1368665"/>
        <a:ext cx="2008172" cy="1204903"/>
      </dsp:txXfrm>
    </dsp:sp>
    <dsp:sp modelId="{1E9BF0C8-82D1-4CF5-B59B-92B19C3978E3}">
      <dsp:nvSpPr>
        <dsp:cNvPr id="0" name=""/>
        <dsp:cNvSpPr/>
      </dsp:nvSpPr>
      <dsp:spPr>
        <a:xfrm>
          <a:off x="2725303" y="2813741"/>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Implementation Plan</a:t>
          </a:r>
        </a:p>
        <a:p>
          <a:pPr marL="0" lvl="0" indent="0" algn="ctr" defTabSz="666750">
            <a:lnSpc>
              <a:spcPct val="90000"/>
            </a:lnSpc>
            <a:spcBef>
              <a:spcPct val="0"/>
            </a:spcBef>
            <a:spcAft>
              <a:spcPct val="35000"/>
            </a:spcAft>
            <a:buNone/>
          </a:pPr>
          <a:r>
            <a:rPr lang="en-US" sz="1500" b="1" kern="1200">
              <a:solidFill>
                <a:schemeClr val="accent1"/>
              </a:solidFill>
            </a:rPr>
            <a:t>(for Project-Specific requests </a:t>
          </a:r>
          <a:r>
            <a:rPr lang="en-US" sz="1500" b="1" u="sng" kern="1200">
              <a:solidFill>
                <a:schemeClr val="accent1"/>
              </a:solidFill>
            </a:rPr>
            <a:t>ONLY</a:t>
          </a:r>
          <a:r>
            <a:rPr lang="en-US" sz="1500" b="1" kern="1200">
              <a:solidFill>
                <a:schemeClr val="accent1"/>
              </a:solidFill>
            </a:rPr>
            <a:t>)</a:t>
          </a:r>
          <a:endParaRPr lang="en-US" sz="1500" kern="1200">
            <a:solidFill>
              <a:schemeClr val="accent1"/>
            </a:solidFill>
          </a:endParaRPr>
        </a:p>
      </dsp:txBody>
      <dsp:txXfrm>
        <a:off x="2725303" y="2813741"/>
        <a:ext cx="2008172" cy="1204903"/>
      </dsp:txXfrm>
    </dsp:sp>
    <dsp:sp modelId="{E676C926-2778-4B0C-B160-030C3D69FAAF}">
      <dsp:nvSpPr>
        <dsp:cNvPr id="0" name=""/>
        <dsp:cNvSpPr/>
      </dsp:nvSpPr>
      <dsp:spPr>
        <a:xfrm>
          <a:off x="4982749" y="2812653"/>
          <a:ext cx="2008172" cy="12049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Project Budget</a:t>
          </a:r>
        </a:p>
        <a:p>
          <a:pPr marL="0" lvl="0" indent="0" algn="ctr" defTabSz="666750">
            <a:lnSpc>
              <a:spcPct val="90000"/>
            </a:lnSpc>
            <a:spcBef>
              <a:spcPct val="0"/>
            </a:spcBef>
            <a:spcAft>
              <a:spcPct val="35000"/>
            </a:spcAft>
            <a:buNone/>
          </a:pPr>
          <a:r>
            <a:rPr lang="en-US" sz="1500" b="1" kern="1200">
              <a:solidFill>
                <a:schemeClr val="accent1"/>
              </a:solidFill>
            </a:rPr>
            <a:t>(for Project-Specific requests ONLY)</a:t>
          </a:r>
          <a:endParaRPr lang="en-US" sz="1500" kern="1200">
            <a:solidFill>
              <a:schemeClr val="accent1"/>
            </a:solidFill>
          </a:endParaRPr>
        </a:p>
      </dsp:txBody>
      <dsp:txXfrm>
        <a:off x="4982749" y="2812653"/>
        <a:ext cx="2008172" cy="1204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B1BDB2FF-2B21-4004-8F25-1A4964270B94}" type="datetime1">
              <a:rPr lang="en-US" smtClean="0"/>
              <a:t>9/21/2023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a:t>2023 – 2024 RFP Webinar</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EEE2886B-F2C3-4199-BC31-DE5CFD1F1187}" type="datetime1">
              <a:rPr lang="en-US" smtClean="0"/>
              <a:t>9/21/2023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2023 – 2024 RFP Webinar</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BF4D8E9A-076D-403F-9B08-6D3AD5B250C2}" type="datetime1">
              <a:rPr lang="en-US" smtClean="0"/>
              <a:t>9/21/2023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2023 – 2024 RFP Webinar</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D81A38-49AC-408A-9194-11AF5C704815}" type="datetime1">
              <a:rPr lang="en-US" smtClean="0"/>
              <a:t>9/21/2023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2023 – 2024 RFP Webinar</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70FDA02D-E4F5-40BC-93C3-69DC465A4152}" type="datetime1">
              <a:rPr lang="en-US" smtClean="0"/>
              <a:t>9/21/2023</a:t>
            </a:fld>
            <a:endParaRPr lang="en-US"/>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2023 – 2024 RFP Webinar</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17521E5F-0D45-4B15-A13A-CFF9501792AB}" type="datetime1">
              <a:rPr lang="en-US" smtClean="0"/>
              <a:t>9/21/2023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2023 – 2024 RFP Webinar</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319011F-0B7E-44AF-8777-A303879B1CEF}" type="datetime1">
              <a:rPr lang="en-US" smtClean="0"/>
              <a:t>9/21/2023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2023 – 2024 RFP Webinar</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3B3941BB-BA9B-4564-8B04-588BE9E5CB25}" type="datetime1">
              <a:rPr lang="en-US" smtClean="0"/>
              <a:t>9/21/2023</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2023 – 2024 RFP Webinar</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a:spLocks noGrp="1" noRot="1" noMove="1" noResize="1" noEditPoints="1" noAdjustHandles="1" noChangeArrowheads="1" noChangeShapeType="1"/>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1BDA7A21-5257-4B1D-9299-8B3B2E3B6507}" type="datetime1">
              <a:rPr lang="en-US" smtClean="0"/>
              <a:t>9/21/2023</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a:t>2023 – 2024 RFP Webinar</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Content Placeholder 17">
            <a:extLst>
              <a:ext uri="{FF2B5EF4-FFF2-40B4-BE49-F238E27FC236}">
                <a16:creationId xmlns:a16="http://schemas.microsoft.com/office/drawing/2014/main" id="{4329F482-8F41-8C08-6FBA-9378B6EA20EA}"/>
              </a:ext>
            </a:extLst>
          </p:cNvPr>
          <p:cNvSpPr>
            <a:spLocks noGrp="1"/>
          </p:cNvSpPr>
          <p:nvPr>
            <p:ph sz="quarter" idx="13"/>
          </p:nvPr>
        </p:nvSpPr>
        <p:spPr>
          <a:xfrm>
            <a:off x="750888" y="2006600"/>
            <a:ext cx="8401050" cy="423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4370251D-4A97-4826-BC56-5D86C5AA8C60}" type="datetime1">
              <a:rPr lang="en-US" smtClean="0"/>
              <a:t>9/21/2023</a:t>
            </a:fld>
            <a:endParaRPr lang="en-US"/>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a:t>2023 – 2024 RFP Webinar</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0A5190F4-0BC0-4133-AF23-A348235C9CF1}" type="datetime1">
              <a:rPr lang="en-US" smtClean="0"/>
              <a:t>9/21/2023</a:t>
            </a:fld>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a:t>2023 – 2024 RFP Webinar</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mailto:southernfund@aidsunited.org" TargetMode="External"/><Relationship Id="rId2" Type="http://schemas.openxmlformats.org/officeDocument/2006/relationships/hyperlink" Target="mailto:grants@aidsunited.org"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74A4-ABF6-A99A-5A13-DD889B9D1E6F}"/>
              </a:ext>
            </a:extLst>
          </p:cNvPr>
          <p:cNvSpPr>
            <a:spLocks noGrp="1"/>
          </p:cNvSpPr>
          <p:nvPr>
            <p:ph type="ctrTitle"/>
          </p:nvPr>
        </p:nvSpPr>
        <p:spPr>
          <a:xfrm>
            <a:off x="352563" y="1232115"/>
            <a:ext cx="7357843" cy="2750545"/>
          </a:xfrm>
        </p:spPr>
        <p:txBody>
          <a:bodyPr/>
          <a:lstStyle/>
          <a:p>
            <a:r>
              <a:rPr lang="en-US"/>
              <a:t>2023-2024</a:t>
            </a:r>
            <a:br>
              <a:rPr lang="en-US"/>
            </a:br>
            <a:r>
              <a:rPr lang="en-US"/>
              <a:t>Request for Proposals Webinar</a:t>
            </a:r>
          </a:p>
        </p:txBody>
      </p:sp>
      <p:sp>
        <p:nvSpPr>
          <p:cNvPr id="3" name="Subtitle 2">
            <a:extLst>
              <a:ext uri="{FF2B5EF4-FFF2-40B4-BE49-F238E27FC236}">
                <a16:creationId xmlns:a16="http://schemas.microsoft.com/office/drawing/2014/main" id="{78E6F516-EBF0-39F3-DB04-E8CF8D219E92}"/>
              </a:ext>
            </a:extLst>
          </p:cNvPr>
          <p:cNvSpPr>
            <a:spLocks noGrp="1"/>
          </p:cNvSpPr>
          <p:nvPr>
            <p:ph type="subTitle" idx="1"/>
          </p:nvPr>
        </p:nvSpPr>
        <p:spPr>
          <a:xfrm>
            <a:off x="1345746" y="4981387"/>
            <a:ext cx="9500507" cy="1326423"/>
          </a:xfrm>
        </p:spPr>
        <p:txBody>
          <a:bodyPr/>
          <a:lstStyle/>
          <a:p>
            <a:pPr algn="ctr"/>
            <a:r>
              <a:rPr lang="en-US" b="1"/>
              <a:t>AIDS United | Southern HIV Impact Fund</a:t>
            </a:r>
          </a:p>
          <a:p>
            <a:pPr algn="ctr"/>
            <a:r>
              <a:rPr lang="en-US"/>
              <a:t>September 14 &amp; 20, 2023</a:t>
            </a:r>
          </a:p>
          <a:p>
            <a:pPr algn="ctr"/>
            <a:r>
              <a:rPr lang="en-US"/>
              <a:t>3 PM ET / 2 PM CT</a:t>
            </a:r>
          </a:p>
        </p:txBody>
      </p:sp>
    </p:spTree>
    <p:extLst>
      <p:ext uri="{BB962C8B-B14F-4D97-AF65-F5344CB8AC3E}">
        <p14:creationId xmlns:p14="http://schemas.microsoft.com/office/powerpoint/2010/main" val="294292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A735-B7F6-3BB7-1D2A-F2E357E6D507}"/>
              </a:ext>
            </a:extLst>
          </p:cNvPr>
          <p:cNvSpPr>
            <a:spLocks noGrp="1"/>
          </p:cNvSpPr>
          <p:nvPr>
            <p:ph type="ctrTitle"/>
          </p:nvPr>
        </p:nvSpPr>
        <p:spPr>
          <a:xfrm>
            <a:off x="74862" y="650930"/>
            <a:ext cx="6798635" cy="1680192"/>
          </a:xfrm>
        </p:spPr>
        <p:txBody>
          <a:bodyPr/>
          <a:lstStyle/>
          <a:p>
            <a:pPr algn="ctr"/>
            <a:r>
              <a:rPr lang="en-US"/>
              <a:t>Submission Options &amp; Timeline</a:t>
            </a:r>
          </a:p>
        </p:txBody>
      </p:sp>
      <p:sp>
        <p:nvSpPr>
          <p:cNvPr id="3" name="Subtitle 2">
            <a:extLst>
              <a:ext uri="{FF2B5EF4-FFF2-40B4-BE49-F238E27FC236}">
                <a16:creationId xmlns:a16="http://schemas.microsoft.com/office/drawing/2014/main" id="{80CA02EB-88EA-7613-71BC-7DCCAD853C9B}"/>
              </a:ext>
            </a:extLst>
          </p:cNvPr>
          <p:cNvSpPr>
            <a:spLocks noGrp="1"/>
          </p:cNvSpPr>
          <p:nvPr>
            <p:ph type="subTitle" idx="1"/>
          </p:nvPr>
        </p:nvSpPr>
        <p:spPr>
          <a:xfrm>
            <a:off x="74862" y="2331122"/>
            <a:ext cx="6798636" cy="3938857"/>
          </a:xfrm>
        </p:spPr>
        <p:txBody>
          <a:bodyPr/>
          <a:lstStyle/>
          <a:p>
            <a:pPr marL="342900" indent="-342900">
              <a:buFont typeface="+mj-lt"/>
              <a:buAutoNum type="arabicPeriod"/>
            </a:pPr>
            <a:r>
              <a:rPr lang="en-US" sz="1600"/>
              <a:t>Written applications will be submitted via AIDS United’s online Qualtrics by 6 p.m. EST on Oct 2, 2023. Questions do not have a word limit. However, applicants should aim for written responses to the Application Narrative questions to be no longer than ten pages, single-spaced.</a:t>
            </a:r>
          </a:p>
          <a:p>
            <a:pPr marL="342900" indent="-342900">
              <a:buFont typeface="+mj-lt"/>
              <a:buAutoNum type="arabicPeriod"/>
            </a:pPr>
            <a:r>
              <a:rPr lang="en-US" sz="1600"/>
              <a:t>Applicants can submit a pre-recorded video that is no longer than 60 minutes in length, responding to the Application Narrative Questions. Videos should be sent to southernfund@aidsunited.org by 6 p.m. EST on October 2, 2023. Please send an email with a link to your video housed on a file sharing service like Google Docs, Dropbox or a similar service and include the name of your organization both in the filename and in the email subject.</a:t>
            </a:r>
          </a:p>
          <a:p>
            <a:pPr marL="342900" indent="-342900">
              <a:buFont typeface="+mj-lt"/>
              <a:buAutoNum type="arabicPeriod"/>
            </a:pPr>
            <a:r>
              <a:rPr lang="en-US" sz="1600"/>
              <a:t>Applicants can answer all Application Narrative questions in a live 60-minute Zoom call with AIDS United staff by 4:00 pm EST on September 28, 2023. The link to book a ZOOM call is located on the full RFP.</a:t>
            </a:r>
          </a:p>
        </p:txBody>
      </p:sp>
    </p:spTree>
    <p:extLst>
      <p:ext uri="{BB962C8B-B14F-4D97-AF65-F5344CB8AC3E}">
        <p14:creationId xmlns:p14="http://schemas.microsoft.com/office/powerpoint/2010/main" val="27945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0E72-A36D-7157-6B68-9B44EFB6E4FC}"/>
              </a:ext>
            </a:extLst>
          </p:cNvPr>
          <p:cNvSpPr>
            <a:spLocks noGrp="1"/>
          </p:cNvSpPr>
          <p:nvPr>
            <p:ph type="ctrTitle"/>
          </p:nvPr>
        </p:nvSpPr>
        <p:spPr>
          <a:xfrm>
            <a:off x="1167493" y="243932"/>
            <a:ext cx="6220278" cy="2037624"/>
          </a:xfrm>
        </p:spPr>
        <p:txBody>
          <a:bodyPr anchor="ctr"/>
          <a:lstStyle/>
          <a:p>
            <a:pPr algn="ctr"/>
            <a:r>
              <a:rPr lang="en-US" sz="6000">
                <a:solidFill>
                  <a:schemeClr val="accent4"/>
                </a:solidFill>
              </a:rPr>
              <a:t>Qualtrics Walkthrough</a:t>
            </a:r>
          </a:p>
        </p:txBody>
      </p:sp>
      <p:sp>
        <p:nvSpPr>
          <p:cNvPr id="10" name="Subtitle 9">
            <a:extLst>
              <a:ext uri="{FF2B5EF4-FFF2-40B4-BE49-F238E27FC236}">
                <a16:creationId xmlns:a16="http://schemas.microsoft.com/office/drawing/2014/main" id="{14729C11-595C-1BBF-4A0D-9406A552DF79}"/>
              </a:ext>
            </a:extLst>
          </p:cNvPr>
          <p:cNvSpPr>
            <a:spLocks noGrp="1"/>
          </p:cNvSpPr>
          <p:nvPr>
            <p:ph type="subTitle" idx="1"/>
          </p:nvPr>
        </p:nvSpPr>
        <p:spPr>
          <a:xfrm>
            <a:off x="1167493" y="5401158"/>
            <a:ext cx="6220277" cy="1106776"/>
          </a:xfrm>
        </p:spPr>
        <p:txBody>
          <a:bodyPr anchor="b"/>
          <a:lstStyle/>
          <a:p>
            <a:pPr algn="ctr"/>
            <a:r>
              <a:rPr lang="en-US" b="1">
                <a:solidFill>
                  <a:schemeClr val="accent2"/>
                </a:solidFill>
              </a:rPr>
              <a:t>Bianca Carrillo (she/her/Ella)</a:t>
            </a:r>
          </a:p>
          <a:p>
            <a:pPr algn="ctr"/>
            <a:r>
              <a:rPr lang="en-US" sz="2000" i="1"/>
              <a:t>Manager of Strategic Projects</a:t>
            </a:r>
          </a:p>
        </p:txBody>
      </p:sp>
      <p:pic>
        <p:nvPicPr>
          <p:cNvPr id="12" name="Picture 11">
            <a:extLst>
              <a:ext uri="{FF2B5EF4-FFF2-40B4-BE49-F238E27FC236}">
                <a16:creationId xmlns:a16="http://schemas.microsoft.com/office/drawing/2014/main" id="{53094C35-3265-5ABA-19B0-5C09A1DC09F1}"/>
              </a:ext>
            </a:extLst>
          </p:cNvPr>
          <p:cNvPicPr>
            <a:picLocks noChangeAspect="1"/>
          </p:cNvPicPr>
          <p:nvPr/>
        </p:nvPicPr>
        <p:blipFill>
          <a:blip r:embed="rId2"/>
          <a:stretch>
            <a:fillRect/>
          </a:stretch>
        </p:blipFill>
        <p:spPr>
          <a:xfrm>
            <a:off x="3125221" y="2378989"/>
            <a:ext cx="2304820" cy="2688956"/>
          </a:xfrm>
          <a:prstGeom prst="rect">
            <a:avLst/>
          </a:prstGeom>
        </p:spPr>
      </p:pic>
    </p:spTree>
    <p:extLst>
      <p:ext uri="{BB962C8B-B14F-4D97-AF65-F5344CB8AC3E}">
        <p14:creationId xmlns:p14="http://schemas.microsoft.com/office/powerpoint/2010/main" val="273341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5DDC-C9A6-32C3-CB26-023D7A271EFA}"/>
              </a:ext>
            </a:extLst>
          </p:cNvPr>
          <p:cNvSpPr>
            <a:spLocks noGrp="1"/>
          </p:cNvSpPr>
          <p:nvPr>
            <p:ph type="title"/>
          </p:nvPr>
        </p:nvSpPr>
        <p:spPr>
          <a:xfrm>
            <a:off x="1206408" y="125277"/>
            <a:ext cx="9779183" cy="1325563"/>
          </a:xfrm>
        </p:spPr>
        <p:txBody>
          <a:bodyPr anchor="ctr"/>
          <a:lstStyle/>
          <a:p>
            <a:pPr algn="ctr"/>
            <a:r>
              <a:rPr lang="en-US" sz="6000">
                <a:solidFill>
                  <a:srgbClr val="B64926"/>
                </a:solidFill>
              </a:rPr>
              <a:t>Application</a:t>
            </a:r>
            <a:r>
              <a:rPr lang="en-US" sz="6000">
                <a:solidFill>
                  <a:schemeClr val="accent3"/>
                </a:solidFill>
              </a:rPr>
              <a:t> Overview</a:t>
            </a:r>
          </a:p>
        </p:txBody>
      </p:sp>
      <p:graphicFrame>
        <p:nvGraphicFramePr>
          <p:cNvPr id="4" name="Content Placeholder 3">
            <a:extLst>
              <a:ext uri="{FF2B5EF4-FFF2-40B4-BE49-F238E27FC236}">
                <a16:creationId xmlns:a16="http://schemas.microsoft.com/office/drawing/2014/main" id="{27EACC86-4F81-0A3F-39E4-3766EE9FE57C}"/>
              </a:ext>
            </a:extLst>
          </p:cNvPr>
          <p:cNvGraphicFramePr>
            <a:graphicFrameLocks noGrp="1"/>
          </p:cNvGraphicFramePr>
          <p:nvPr>
            <p:ph idx="1"/>
            <p:extLst>
              <p:ext uri="{D42A27DB-BD31-4B8C-83A1-F6EECF244321}">
                <p14:modId xmlns:p14="http://schemas.microsoft.com/office/powerpoint/2010/main" val="1505255272"/>
              </p:ext>
            </p:extLst>
          </p:nvPr>
        </p:nvGraphicFramePr>
        <p:xfrm>
          <a:off x="663120" y="1706563"/>
          <a:ext cx="6008901" cy="4251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qr code with a white background&#10;&#10;Description automatically generated">
            <a:extLst>
              <a:ext uri="{FF2B5EF4-FFF2-40B4-BE49-F238E27FC236}">
                <a16:creationId xmlns:a16="http://schemas.microsoft.com/office/drawing/2014/main" id="{A1AEFEE6-3FF1-91A5-4611-C882EC5E65C2}"/>
              </a:ext>
            </a:extLst>
          </p:cNvPr>
          <p:cNvPicPr>
            <a:picLocks noChangeAspect="1"/>
          </p:cNvPicPr>
          <p:nvPr/>
        </p:nvPicPr>
        <p:blipFill>
          <a:blip r:embed="rId7"/>
          <a:stretch>
            <a:fillRect/>
          </a:stretch>
        </p:blipFill>
        <p:spPr>
          <a:xfrm>
            <a:off x="7767320" y="1450840"/>
            <a:ext cx="3042920" cy="3042920"/>
          </a:xfrm>
          <a:prstGeom prst="rect">
            <a:avLst/>
          </a:prstGeom>
        </p:spPr>
      </p:pic>
      <p:sp>
        <p:nvSpPr>
          <p:cNvPr id="6" name="TextBox 5">
            <a:extLst>
              <a:ext uri="{FF2B5EF4-FFF2-40B4-BE49-F238E27FC236}">
                <a16:creationId xmlns:a16="http://schemas.microsoft.com/office/drawing/2014/main" id="{D9879B7A-5E32-2DF2-75B6-D7EC1D601C11}"/>
              </a:ext>
            </a:extLst>
          </p:cNvPr>
          <p:cNvSpPr txBox="1"/>
          <p:nvPr/>
        </p:nvSpPr>
        <p:spPr>
          <a:xfrm>
            <a:off x="7924800" y="4331200"/>
            <a:ext cx="2783840" cy="1200329"/>
          </a:xfrm>
          <a:prstGeom prst="rect">
            <a:avLst/>
          </a:prstGeom>
          <a:noFill/>
        </p:spPr>
        <p:txBody>
          <a:bodyPr wrap="square" rtlCol="0">
            <a:spAutoFit/>
          </a:bodyPr>
          <a:lstStyle/>
          <a:p>
            <a:pPr algn="ctr"/>
            <a:r>
              <a:rPr lang="en-US">
                <a:solidFill>
                  <a:schemeClr val="tx2"/>
                </a:solidFill>
              </a:rPr>
              <a:t>Scan here to view the 2023-2024 RFP.</a:t>
            </a:r>
          </a:p>
          <a:p>
            <a:pPr algn="ctr"/>
            <a:r>
              <a:rPr lang="en-US">
                <a:solidFill>
                  <a:schemeClr val="tx2"/>
                </a:solidFill>
              </a:rPr>
              <a:t>The application questions are on page 6.</a:t>
            </a:r>
          </a:p>
        </p:txBody>
      </p:sp>
    </p:spTree>
    <p:extLst>
      <p:ext uri="{BB962C8B-B14F-4D97-AF65-F5344CB8AC3E}">
        <p14:creationId xmlns:p14="http://schemas.microsoft.com/office/powerpoint/2010/main" val="1647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5DDC-C9A6-32C3-CB26-023D7A271EFA}"/>
              </a:ext>
            </a:extLst>
          </p:cNvPr>
          <p:cNvSpPr>
            <a:spLocks noGrp="1"/>
          </p:cNvSpPr>
          <p:nvPr>
            <p:ph type="title"/>
          </p:nvPr>
        </p:nvSpPr>
        <p:spPr/>
        <p:txBody>
          <a:bodyPr anchor="ctr"/>
          <a:lstStyle/>
          <a:p>
            <a:pPr algn="ctr"/>
            <a:r>
              <a:rPr lang="en-US" sz="6000">
                <a:solidFill>
                  <a:srgbClr val="B64926"/>
                </a:solidFill>
              </a:rPr>
              <a:t>Required Attachments</a:t>
            </a:r>
          </a:p>
        </p:txBody>
      </p:sp>
      <p:graphicFrame>
        <p:nvGraphicFramePr>
          <p:cNvPr id="4" name="Content Placeholder 3">
            <a:extLst>
              <a:ext uri="{FF2B5EF4-FFF2-40B4-BE49-F238E27FC236}">
                <a16:creationId xmlns:a16="http://schemas.microsoft.com/office/drawing/2014/main" id="{27EACC86-4F81-0A3F-39E4-3766EE9FE57C}"/>
              </a:ext>
            </a:extLst>
          </p:cNvPr>
          <p:cNvGraphicFramePr>
            <a:graphicFrameLocks noGrp="1"/>
          </p:cNvGraphicFramePr>
          <p:nvPr>
            <p:ph idx="1"/>
            <p:extLst>
              <p:ext uri="{D42A27DB-BD31-4B8C-83A1-F6EECF244321}">
                <p14:modId xmlns:p14="http://schemas.microsoft.com/office/powerpoint/2010/main" val="1582566543"/>
              </p:ext>
            </p:extLst>
          </p:nvPr>
        </p:nvGraphicFramePr>
        <p:xfrm>
          <a:off x="79349" y="1941511"/>
          <a:ext cx="8992326" cy="4545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qr code with a white background&#10;&#10;Description automatically generated">
            <a:extLst>
              <a:ext uri="{FF2B5EF4-FFF2-40B4-BE49-F238E27FC236}">
                <a16:creationId xmlns:a16="http://schemas.microsoft.com/office/drawing/2014/main" id="{A1AEFEE6-3FF1-91A5-4611-C882EC5E65C2}"/>
              </a:ext>
            </a:extLst>
          </p:cNvPr>
          <p:cNvPicPr>
            <a:picLocks noChangeAspect="1"/>
          </p:cNvPicPr>
          <p:nvPr/>
        </p:nvPicPr>
        <p:blipFill>
          <a:blip r:embed="rId7"/>
          <a:stretch>
            <a:fillRect/>
          </a:stretch>
        </p:blipFill>
        <p:spPr>
          <a:xfrm>
            <a:off x="9623686" y="2534549"/>
            <a:ext cx="1679818" cy="1679818"/>
          </a:xfrm>
          <a:prstGeom prst="rect">
            <a:avLst/>
          </a:prstGeom>
        </p:spPr>
      </p:pic>
      <p:sp>
        <p:nvSpPr>
          <p:cNvPr id="6" name="TextBox 5">
            <a:extLst>
              <a:ext uri="{FF2B5EF4-FFF2-40B4-BE49-F238E27FC236}">
                <a16:creationId xmlns:a16="http://schemas.microsoft.com/office/drawing/2014/main" id="{D9879B7A-5E32-2DF2-75B6-D7EC1D601C11}"/>
              </a:ext>
            </a:extLst>
          </p:cNvPr>
          <p:cNvSpPr txBox="1"/>
          <p:nvPr/>
        </p:nvSpPr>
        <p:spPr>
          <a:xfrm>
            <a:off x="9071675" y="4323451"/>
            <a:ext cx="2783840" cy="1200329"/>
          </a:xfrm>
          <a:prstGeom prst="rect">
            <a:avLst/>
          </a:prstGeom>
          <a:noFill/>
        </p:spPr>
        <p:txBody>
          <a:bodyPr wrap="square" rtlCol="0">
            <a:spAutoFit/>
          </a:bodyPr>
          <a:lstStyle/>
          <a:p>
            <a:pPr algn="ctr"/>
            <a:r>
              <a:rPr lang="en-US">
                <a:solidFill>
                  <a:srgbClr val="B64926"/>
                </a:solidFill>
              </a:rPr>
              <a:t>Scan here to view the 2023-2024 RFP.</a:t>
            </a:r>
          </a:p>
          <a:p>
            <a:pPr algn="ctr"/>
            <a:r>
              <a:rPr lang="en-US">
                <a:solidFill>
                  <a:srgbClr val="B64926"/>
                </a:solidFill>
              </a:rPr>
              <a:t>The list of attachments is on page 10.</a:t>
            </a:r>
          </a:p>
        </p:txBody>
      </p:sp>
    </p:spTree>
    <p:extLst>
      <p:ext uri="{BB962C8B-B14F-4D97-AF65-F5344CB8AC3E}">
        <p14:creationId xmlns:p14="http://schemas.microsoft.com/office/powerpoint/2010/main" val="32592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CF30-6C9E-778D-4F28-3535B5C5B278}"/>
              </a:ext>
            </a:extLst>
          </p:cNvPr>
          <p:cNvSpPr>
            <a:spLocks noGrp="1"/>
          </p:cNvSpPr>
          <p:nvPr>
            <p:ph type="title"/>
          </p:nvPr>
        </p:nvSpPr>
        <p:spPr/>
        <p:txBody>
          <a:bodyPr anchor="ctr"/>
          <a:lstStyle/>
          <a:p>
            <a:pPr algn="ctr"/>
            <a:r>
              <a:rPr lang="en-US" sz="6000">
                <a:solidFill>
                  <a:schemeClr val="tx2"/>
                </a:solidFill>
              </a:rPr>
              <a:t>Year 7 (</a:t>
            </a:r>
            <a:r>
              <a:rPr lang="en-US" sz="5400">
                <a:solidFill>
                  <a:schemeClr val="tx2"/>
                </a:solidFill>
              </a:rPr>
              <a:t>2023-2024</a:t>
            </a:r>
            <a:r>
              <a:rPr lang="en-US" sz="6000">
                <a:solidFill>
                  <a:schemeClr val="tx2"/>
                </a:solidFill>
              </a:rPr>
              <a:t>) Timeline</a:t>
            </a:r>
            <a:r>
              <a:rPr lang="en-US" sz="6000">
                <a:solidFill>
                  <a:schemeClr val="bg1"/>
                </a:solidFill>
              </a:rPr>
              <a:t>*</a:t>
            </a:r>
          </a:p>
        </p:txBody>
      </p:sp>
      <p:graphicFrame>
        <p:nvGraphicFramePr>
          <p:cNvPr id="5" name="Diagram 4">
            <a:extLst>
              <a:ext uri="{FF2B5EF4-FFF2-40B4-BE49-F238E27FC236}">
                <a16:creationId xmlns:a16="http://schemas.microsoft.com/office/drawing/2014/main" id="{B64B5DBF-85B1-A358-7A79-EB2DB6EC2464}"/>
              </a:ext>
            </a:extLst>
          </p:cNvPr>
          <p:cNvGraphicFramePr/>
          <p:nvPr>
            <p:extLst>
              <p:ext uri="{D42A27DB-BD31-4B8C-83A1-F6EECF244321}">
                <p14:modId xmlns:p14="http://schemas.microsoft.com/office/powerpoint/2010/main" val="2670094301"/>
              </p:ext>
            </p:extLst>
          </p:nvPr>
        </p:nvGraphicFramePr>
        <p:xfrm>
          <a:off x="768457" y="1706563"/>
          <a:ext cx="10655085" cy="4224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626506A-E79E-CE4C-3EFF-641C327AF99D}"/>
              </a:ext>
            </a:extLst>
          </p:cNvPr>
          <p:cNvSpPr txBox="1"/>
          <p:nvPr/>
        </p:nvSpPr>
        <p:spPr>
          <a:xfrm>
            <a:off x="1272152" y="6130895"/>
            <a:ext cx="9647695" cy="461665"/>
          </a:xfrm>
          <a:prstGeom prst="rect">
            <a:avLst/>
          </a:prstGeom>
          <a:noFill/>
        </p:spPr>
        <p:txBody>
          <a:bodyPr wrap="square" rtlCol="0">
            <a:spAutoFit/>
          </a:bodyPr>
          <a:lstStyle/>
          <a:p>
            <a:pPr algn="ctr"/>
            <a:r>
              <a:rPr lang="en-US" sz="1200">
                <a:solidFill>
                  <a:schemeClr val="bg1"/>
                </a:solidFill>
              </a:rPr>
              <a:t>*</a:t>
            </a:r>
            <a:r>
              <a:rPr lang="en-US" sz="1200">
                <a:solidFill>
                  <a:schemeClr val="tx2"/>
                </a:solidFill>
              </a:rPr>
              <a:t>This list doesn’t include quarterly check-in calls, participation in other grantee meetings, participation in technical assistance activities, site visits, audits, and completion of surveys. For more information on these, please review the full RFP.</a:t>
            </a:r>
          </a:p>
        </p:txBody>
      </p:sp>
    </p:spTree>
    <p:extLst>
      <p:ext uri="{BB962C8B-B14F-4D97-AF65-F5344CB8AC3E}">
        <p14:creationId xmlns:p14="http://schemas.microsoft.com/office/powerpoint/2010/main" val="424848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766EA-4B46-0AD3-26FB-23ED66D1D4E3}"/>
              </a:ext>
            </a:extLst>
          </p:cNvPr>
          <p:cNvSpPr>
            <a:spLocks noGrp="1"/>
          </p:cNvSpPr>
          <p:nvPr>
            <p:ph type="title"/>
          </p:nvPr>
        </p:nvSpPr>
        <p:spPr/>
        <p:txBody>
          <a:bodyPr anchor="ctr"/>
          <a:lstStyle/>
          <a:p>
            <a:pPr algn="ctr"/>
            <a:r>
              <a:rPr lang="en-US"/>
              <a:t>Funded Partner Requirements</a:t>
            </a:r>
          </a:p>
        </p:txBody>
      </p:sp>
      <p:graphicFrame>
        <p:nvGraphicFramePr>
          <p:cNvPr id="6" name="Content Placeholder 5">
            <a:extLst>
              <a:ext uri="{FF2B5EF4-FFF2-40B4-BE49-F238E27FC236}">
                <a16:creationId xmlns:a16="http://schemas.microsoft.com/office/drawing/2014/main" id="{1B8A64AA-3F6F-5998-F3BB-8FAB6FA612AF}"/>
              </a:ext>
            </a:extLst>
          </p:cNvPr>
          <p:cNvGraphicFramePr>
            <a:graphicFrameLocks noGrp="1"/>
          </p:cNvGraphicFramePr>
          <p:nvPr>
            <p:ph sz="quarter" idx="13"/>
            <p:extLst>
              <p:ext uri="{D42A27DB-BD31-4B8C-83A1-F6EECF244321}">
                <p14:modId xmlns:p14="http://schemas.microsoft.com/office/powerpoint/2010/main" val="467058727"/>
              </p:ext>
            </p:extLst>
          </p:nvPr>
        </p:nvGraphicFramePr>
        <p:xfrm>
          <a:off x="750888" y="2006600"/>
          <a:ext cx="8401050" cy="423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21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2D70-F400-D174-4146-27C241F4C08F}"/>
              </a:ext>
            </a:extLst>
          </p:cNvPr>
          <p:cNvSpPr>
            <a:spLocks noGrp="1"/>
          </p:cNvSpPr>
          <p:nvPr>
            <p:ph type="ctrTitle"/>
          </p:nvPr>
        </p:nvSpPr>
        <p:spPr>
          <a:xfrm>
            <a:off x="247973" y="295821"/>
            <a:ext cx="8066867" cy="1425844"/>
          </a:xfrm>
        </p:spPr>
        <p:txBody>
          <a:bodyPr/>
          <a:lstStyle/>
          <a:p>
            <a:pPr algn="ctr"/>
            <a:r>
              <a:rPr lang="en-US" sz="4400">
                <a:solidFill>
                  <a:schemeClr val="accent1"/>
                </a:solidFill>
              </a:rPr>
              <a:t>For Technical Assistance</a:t>
            </a:r>
            <a:br>
              <a:rPr lang="en-US" sz="4400">
                <a:solidFill>
                  <a:schemeClr val="accent1"/>
                </a:solidFill>
              </a:rPr>
            </a:br>
            <a:r>
              <a:rPr lang="en-US" sz="4400">
                <a:solidFill>
                  <a:schemeClr val="accent1"/>
                </a:solidFill>
              </a:rPr>
              <a:t>During the Application Process</a:t>
            </a:r>
          </a:p>
        </p:txBody>
      </p:sp>
      <p:sp>
        <p:nvSpPr>
          <p:cNvPr id="3" name="Subtitle 2">
            <a:extLst>
              <a:ext uri="{FF2B5EF4-FFF2-40B4-BE49-F238E27FC236}">
                <a16:creationId xmlns:a16="http://schemas.microsoft.com/office/drawing/2014/main" id="{50D5B128-61ED-4450-9685-D6D67522B995}"/>
              </a:ext>
            </a:extLst>
          </p:cNvPr>
          <p:cNvSpPr>
            <a:spLocks noGrp="1"/>
          </p:cNvSpPr>
          <p:nvPr>
            <p:ph type="subTitle" idx="1"/>
          </p:nvPr>
        </p:nvSpPr>
        <p:spPr>
          <a:xfrm>
            <a:off x="340963" y="2123268"/>
            <a:ext cx="7555423" cy="4564251"/>
          </a:xfrm>
        </p:spPr>
        <p:txBody>
          <a:bodyPr/>
          <a:lstStyle/>
          <a:p>
            <a:pPr marL="457200" indent="-457200">
              <a:buFont typeface="Arial" panose="020B0604020202020204" pitchFamily="34" charset="0"/>
              <a:buChar char="•"/>
            </a:pPr>
            <a:r>
              <a:rPr lang="en-US"/>
              <a:t>For assistance navigating the application or other technical issues, please contact </a:t>
            </a:r>
            <a:r>
              <a:rPr lang="en-US">
                <a:hlinkClick r:id="rId2"/>
              </a:rPr>
              <a:t>grants@aidsunited.org</a:t>
            </a:r>
            <a:r>
              <a:rPr lang="en-US"/>
              <a:t>.</a:t>
            </a:r>
          </a:p>
          <a:p>
            <a:pPr marL="457200" indent="-457200">
              <a:buFont typeface="Arial" panose="020B0604020202020204" pitchFamily="34" charset="0"/>
              <a:buChar char="•"/>
            </a:pPr>
            <a:r>
              <a:rPr lang="en-US"/>
              <a:t>For all other inquiries or questions, please contact the SHIF team at </a:t>
            </a:r>
            <a:r>
              <a:rPr lang="en-US">
                <a:hlinkClick r:id="rId3"/>
              </a:rPr>
              <a:t>southernfund@aidsunited.org</a:t>
            </a: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11205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4BDEE-6BDF-D424-7751-AF0C02D47151}"/>
              </a:ext>
            </a:extLst>
          </p:cNvPr>
          <p:cNvSpPr>
            <a:spLocks noGrp="1"/>
          </p:cNvSpPr>
          <p:nvPr>
            <p:ph type="ctrTitle"/>
          </p:nvPr>
        </p:nvSpPr>
        <p:spPr/>
        <p:txBody>
          <a:bodyPr/>
          <a:lstStyle/>
          <a:p>
            <a:r>
              <a:rPr lang="en-US"/>
              <a:t>Any Questions?</a:t>
            </a:r>
          </a:p>
        </p:txBody>
      </p:sp>
      <p:sp>
        <p:nvSpPr>
          <p:cNvPr id="3" name="Subtitle 2">
            <a:extLst>
              <a:ext uri="{FF2B5EF4-FFF2-40B4-BE49-F238E27FC236}">
                <a16:creationId xmlns:a16="http://schemas.microsoft.com/office/drawing/2014/main" id="{4E8877BD-B28C-F635-105F-DFF332C9A4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801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8C09-165F-952A-D3A4-47F9A35ED559}"/>
              </a:ext>
            </a:extLst>
          </p:cNvPr>
          <p:cNvSpPr>
            <a:spLocks noGrp="1"/>
          </p:cNvSpPr>
          <p:nvPr>
            <p:ph type="title"/>
          </p:nvPr>
        </p:nvSpPr>
        <p:spPr/>
        <p:txBody>
          <a:bodyPr anchor="ctr"/>
          <a:lstStyle/>
          <a:p>
            <a:pPr algn="ctr"/>
            <a:r>
              <a:rPr lang="en-US" sz="5600">
                <a:solidFill>
                  <a:schemeClr val="accent3"/>
                </a:solidFill>
              </a:rPr>
              <a:t>Items Needed for Submission</a:t>
            </a:r>
          </a:p>
        </p:txBody>
      </p:sp>
      <p:graphicFrame>
        <p:nvGraphicFramePr>
          <p:cNvPr id="4" name="Content Placeholder 3">
            <a:extLst>
              <a:ext uri="{FF2B5EF4-FFF2-40B4-BE49-F238E27FC236}">
                <a16:creationId xmlns:a16="http://schemas.microsoft.com/office/drawing/2014/main" id="{DA806AD1-3699-218B-8481-4EBD8F79943B}"/>
              </a:ext>
            </a:extLst>
          </p:cNvPr>
          <p:cNvGraphicFramePr>
            <a:graphicFrameLocks noGrp="1"/>
          </p:cNvGraphicFramePr>
          <p:nvPr>
            <p:ph idx="1"/>
            <p:extLst>
              <p:ext uri="{D42A27DB-BD31-4B8C-83A1-F6EECF244321}">
                <p14:modId xmlns:p14="http://schemas.microsoft.com/office/powerpoint/2010/main" val="2039844675"/>
              </p:ext>
            </p:extLst>
          </p:nvPr>
        </p:nvGraphicFramePr>
        <p:xfrm>
          <a:off x="1166813" y="2087563"/>
          <a:ext cx="9780587" cy="401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98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230D-6C63-8BE5-5638-26613107B32D}"/>
              </a:ext>
            </a:extLst>
          </p:cNvPr>
          <p:cNvSpPr>
            <a:spLocks noGrp="1"/>
          </p:cNvSpPr>
          <p:nvPr>
            <p:ph type="title"/>
          </p:nvPr>
        </p:nvSpPr>
        <p:spPr/>
        <p:txBody>
          <a:bodyPr anchor="ctr"/>
          <a:lstStyle/>
          <a:p>
            <a:pPr algn="ctr"/>
            <a:r>
              <a:rPr lang="en-US" sz="6400"/>
              <a:t>RECORDING IN PROGRESS</a:t>
            </a:r>
          </a:p>
        </p:txBody>
      </p:sp>
      <p:sp>
        <p:nvSpPr>
          <p:cNvPr id="3" name="Content Placeholder 2">
            <a:extLst>
              <a:ext uri="{FF2B5EF4-FFF2-40B4-BE49-F238E27FC236}">
                <a16:creationId xmlns:a16="http://schemas.microsoft.com/office/drawing/2014/main" id="{FD1F2A5B-7CDB-EA98-4E00-6647F692BF1C}"/>
              </a:ext>
            </a:extLst>
          </p:cNvPr>
          <p:cNvSpPr>
            <a:spLocks noGrp="1"/>
          </p:cNvSpPr>
          <p:nvPr>
            <p:ph idx="1"/>
          </p:nvPr>
        </p:nvSpPr>
        <p:spPr>
          <a:xfrm>
            <a:off x="1167493" y="3231393"/>
            <a:ext cx="9779182" cy="2331116"/>
          </a:xfrm>
        </p:spPr>
        <p:txBody>
          <a:bodyPr anchor="b"/>
          <a:lstStyle/>
          <a:p>
            <a:pPr algn="ctr"/>
            <a:r>
              <a:rPr lang="en-US" sz="2800" b="0"/>
              <a:t>A copy of the recording and slides will be provided after today’s session.</a:t>
            </a:r>
          </a:p>
          <a:p>
            <a:pPr algn="ctr"/>
            <a:r>
              <a:rPr lang="en-US" sz="2800" b="0"/>
              <a:t>Everyone has been placed on mute. </a:t>
            </a:r>
          </a:p>
          <a:p>
            <a:pPr algn="ctr"/>
            <a:r>
              <a:rPr lang="en-US" sz="2800" b="0"/>
              <a:t>Please use the chat box on your screen and/or select the raise your hand button to ask a question.   </a:t>
            </a:r>
          </a:p>
        </p:txBody>
      </p:sp>
      <p:pic>
        <p:nvPicPr>
          <p:cNvPr id="7" name="Picture 6">
            <a:extLst>
              <a:ext uri="{FF2B5EF4-FFF2-40B4-BE49-F238E27FC236}">
                <a16:creationId xmlns:a16="http://schemas.microsoft.com/office/drawing/2014/main" id="{89AC356E-16A7-5527-CB3B-3AA8DEAD16A6}"/>
              </a:ext>
            </a:extLst>
          </p:cNvPr>
          <p:cNvPicPr>
            <a:picLocks noChangeAspect="1"/>
          </p:cNvPicPr>
          <p:nvPr/>
        </p:nvPicPr>
        <p:blipFill>
          <a:blip r:embed="rId2">
            <a:duotone>
              <a:schemeClr val="accent6">
                <a:shade val="45000"/>
                <a:satMod val="135000"/>
              </a:schemeClr>
              <a:prstClr val="white"/>
            </a:duotone>
          </a:blip>
          <a:stretch>
            <a:fillRect/>
          </a:stretch>
        </p:blipFill>
        <p:spPr>
          <a:xfrm>
            <a:off x="5397500" y="1706563"/>
            <a:ext cx="1397000" cy="1397000"/>
          </a:xfrm>
          <a:prstGeom prst="rect">
            <a:avLst/>
          </a:prstGeom>
          <a:ln>
            <a:noFill/>
          </a:ln>
        </p:spPr>
      </p:pic>
    </p:spTree>
    <p:extLst>
      <p:ext uri="{BB962C8B-B14F-4D97-AF65-F5344CB8AC3E}">
        <p14:creationId xmlns:p14="http://schemas.microsoft.com/office/powerpoint/2010/main" val="85023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0E9-A4C9-1F0B-CFB4-CE7E021ADF23}"/>
              </a:ext>
            </a:extLst>
          </p:cNvPr>
          <p:cNvSpPr>
            <a:spLocks noGrp="1"/>
          </p:cNvSpPr>
          <p:nvPr>
            <p:ph type="title"/>
          </p:nvPr>
        </p:nvSpPr>
        <p:spPr>
          <a:xfrm>
            <a:off x="1167492" y="381000"/>
            <a:ext cx="9779183" cy="889861"/>
          </a:xfrm>
        </p:spPr>
        <p:txBody>
          <a:bodyPr/>
          <a:lstStyle/>
          <a:p>
            <a:pPr algn="ctr"/>
            <a:r>
              <a:rPr lang="en-US"/>
              <a:t>Meet Our Team</a:t>
            </a:r>
          </a:p>
        </p:txBody>
      </p:sp>
      <p:pic>
        <p:nvPicPr>
          <p:cNvPr id="17" name="Content Placeholder 16">
            <a:extLst>
              <a:ext uri="{FF2B5EF4-FFF2-40B4-BE49-F238E27FC236}">
                <a16:creationId xmlns:a16="http://schemas.microsoft.com/office/drawing/2014/main" id="{62D88D8F-A72A-24A8-E681-B18D3BDFE031}"/>
              </a:ext>
            </a:extLst>
          </p:cNvPr>
          <p:cNvPicPr>
            <a:picLocks noGrp="1" noChangeAspect="1"/>
          </p:cNvPicPr>
          <p:nvPr>
            <p:ph idx="1"/>
          </p:nvPr>
        </p:nvPicPr>
        <p:blipFill>
          <a:blip r:embed="rId2"/>
          <a:stretch>
            <a:fillRect/>
          </a:stretch>
        </p:blipFill>
        <p:spPr>
          <a:xfrm>
            <a:off x="1362075" y="2525713"/>
            <a:ext cx="2828925" cy="2828925"/>
          </a:xfrm>
        </p:spPr>
      </p:pic>
      <p:pic>
        <p:nvPicPr>
          <p:cNvPr id="19" name="Content Placeholder 18" descr="A person in a suit&#10;&#10;Description automatically generated">
            <a:extLst>
              <a:ext uri="{FF2B5EF4-FFF2-40B4-BE49-F238E27FC236}">
                <a16:creationId xmlns:a16="http://schemas.microsoft.com/office/drawing/2014/main" id="{85ECA311-BD87-4F42-D5AB-BF27B3A60F45}"/>
              </a:ext>
            </a:extLst>
          </p:cNvPr>
          <p:cNvPicPr>
            <a:picLocks noGrp="1" noChangeAspect="1"/>
          </p:cNvPicPr>
          <p:nvPr>
            <p:ph idx="10"/>
          </p:nvPr>
        </p:nvPicPr>
        <p:blipFill>
          <a:blip r:embed="rId3"/>
          <a:stretch>
            <a:fillRect/>
          </a:stretch>
        </p:blipFill>
        <p:spPr>
          <a:xfrm>
            <a:off x="4855369" y="2525713"/>
            <a:ext cx="2828925" cy="2828925"/>
          </a:xfrm>
        </p:spPr>
      </p:pic>
      <p:sp>
        <p:nvSpPr>
          <p:cNvPr id="12" name="Content Placeholder 11">
            <a:extLst>
              <a:ext uri="{FF2B5EF4-FFF2-40B4-BE49-F238E27FC236}">
                <a16:creationId xmlns:a16="http://schemas.microsoft.com/office/drawing/2014/main" id="{F089465B-4F1F-D554-1768-AFEDFB26777B}"/>
              </a:ext>
            </a:extLst>
          </p:cNvPr>
          <p:cNvSpPr>
            <a:spLocks noGrp="1"/>
          </p:cNvSpPr>
          <p:nvPr>
            <p:ph idx="11"/>
          </p:nvPr>
        </p:nvSpPr>
        <p:spPr>
          <a:xfrm>
            <a:off x="1055602" y="1441343"/>
            <a:ext cx="3441869" cy="1084370"/>
          </a:xfrm>
        </p:spPr>
        <p:txBody>
          <a:bodyPr/>
          <a:lstStyle/>
          <a:p>
            <a:pPr algn="ctr"/>
            <a:r>
              <a:rPr lang="en-US">
                <a:solidFill>
                  <a:schemeClr val="accent6"/>
                </a:solidFill>
              </a:rPr>
              <a:t>Vanessa Lathan</a:t>
            </a:r>
          </a:p>
          <a:p>
            <a:pPr algn="ctr"/>
            <a:r>
              <a:rPr lang="en-US" sz="1400" b="0" i="1"/>
              <a:t>(she/her)</a:t>
            </a:r>
          </a:p>
          <a:p>
            <a:pPr algn="ctr"/>
            <a:r>
              <a:rPr lang="en-US" sz="1600" b="0">
                <a:solidFill>
                  <a:schemeClr val="accent1"/>
                </a:solidFill>
              </a:rPr>
              <a:t>Sr. Program Manager, SHIF</a:t>
            </a:r>
            <a:endParaRPr lang="en-US" sz="1600">
              <a:solidFill>
                <a:schemeClr val="accent1"/>
              </a:solidFill>
            </a:endParaRPr>
          </a:p>
        </p:txBody>
      </p:sp>
      <p:sp>
        <p:nvSpPr>
          <p:cNvPr id="13" name="Content Placeholder 12">
            <a:extLst>
              <a:ext uri="{FF2B5EF4-FFF2-40B4-BE49-F238E27FC236}">
                <a16:creationId xmlns:a16="http://schemas.microsoft.com/office/drawing/2014/main" id="{45C215F3-B7C5-99EB-CF1D-40432DB5801D}"/>
              </a:ext>
            </a:extLst>
          </p:cNvPr>
          <p:cNvSpPr>
            <a:spLocks noGrp="1"/>
          </p:cNvSpPr>
          <p:nvPr>
            <p:ph idx="12"/>
          </p:nvPr>
        </p:nvSpPr>
        <p:spPr>
          <a:xfrm>
            <a:off x="4436798" y="1440735"/>
            <a:ext cx="3666066" cy="1084370"/>
          </a:xfrm>
        </p:spPr>
        <p:txBody>
          <a:bodyPr/>
          <a:lstStyle/>
          <a:p>
            <a:pPr algn="ctr"/>
            <a:r>
              <a:rPr lang="en-US">
                <a:solidFill>
                  <a:schemeClr val="accent6"/>
                </a:solidFill>
              </a:rPr>
              <a:t>Clifford Castleberry</a:t>
            </a:r>
          </a:p>
          <a:p>
            <a:pPr algn="ctr"/>
            <a:r>
              <a:rPr lang="en-US" sz="1400" b="0" i="1"/>
              <a:t>(he/him)</a:t>
            </a:r>
          </a:p>
          <a:p>
            <a:pPr algn="ctr"/>
            <a:r>
              <a:rPr lang="en-US" sz="1600" b="0">
                <a:solidFill>
                  <a:schemeClr val="accent1"/>
                </a:solidFill>
              </a:rPr>
              <a:t>Program Associate, SHIF</a:t>
            </a:r>
          </a:p>
        </p:txBody>
      </p:sp>
      <p:pic>
        <p:nvPicPr>
          <p:cNvPr id="21" name="Content Placeholder 20">
            <a:extLst>
              <a:ext uri="{FF2B5EF4-FFF2-40B4-BE49-F238E27FC236}">
                <a16:creationId xmlns:a16="http://schemas.microsoft.com/office/drawing/2014/main" id="{F68151B7-0EDA-899D-4D43-450589A15E7D}"/>
              </a:ext>
            </a:extLst>
          </p:cNvPr>
          <p:cNvPicPr>
            <a:picLocks noGrp="1" noChangeAspect="1"/>
          </p:cNvPicPr>
          <p:nvPr>
            <p:ph idx="13"/>
          </p:nvPr>
        </p:nvPicPr>
        <p:blipFill>
          <a:blip r:embed="rId4"/>
          <a:stretch>
            <a:fillRect/>
          </a:stretch>
        </p:blipFill>
        <p:spPr>
          <a:xfrm>
            <a:off x="8371681" y="2525713"/>
            <a:ext cx="2828925" cy="2828925"/>
          </a:xfrm>
        </p:spPr>
      </p:pic>
      <p:sp>
        <p:nvSpPr>
          <p:cNvPr id="15" name="Content Placeholder 14">
            <a:extLst>
              <a:ext uri="{FF2B5EF4-FFF2-40B4-BE49-F238E27FC236}">
                <a16:creationId xmlns:a16="http://schemas.microsoft.com/office/drawing/2014/main" id="{21E871AB-9363-F440-25DC-107C2D38B25A}"/>
              </a:ext>
            </a:extLst>
          </p:cNvPr>
          <p:cNvSpPr>
            <a:spLocks noGrp="1"/>
          </p:cNvSpPr>
          <p:nvPr>
            <p:ph idx="14"/>
          </p:nvPr>
        </p:nvSpPr>
        <p:spPr>
          <a:xfrm>
            <a:off x="8070445" y="1440735"/>
            <a:ext cx="3431395" cy="1084370"/>
          </a:xfrm>
        </p:spPr>
        <p:txBody>
          <a:bodyPr/>
          <a:lstStyle/>
          <a:p>
            <a:pPr algn="ctr"/>
            <a:r>
              <a:rPr lang="en-US">
                <a:solidFill>
                  <a:schemeClr val="accent6"/>
                </a:solidFill>
              </a:rPr>
              <a:t>Vienna Mbagaya</a:t>
            </a:r>
          </a:p>
          <a:p>
            <a:pPr algn="ctr"/>
            <a:r>
              <a:rPr lang="en-US" sz="1400" b="0" i="1"/>
              <a:t>(she/her)</a:t>
            </a:r>
          </a:p>
          <a:p>
            <a:pPr algn="ctr"/>
            <a:r>
              <a:rPr lang="en-US" sz="1600" b="0">
                <a:solidFill>
                  <a:schemeClr val="accent1"/>
                </a:solidFill>
              </a:rPr>
              <a:t>Sr. Manager of Impact &amp; Evaluation</a:t>
            </a:r>
          </a:p>
        </p:txBody>
      </p:sp>
    </p:spTree>
    <p:extLst>
      <p:ext uri="{BB962C8B-B14F-4D97-AF65-F5344CB8AC3E}">
        <p14:creationId xmlns:p14="http://schemas.microsoft.com/office/powerpoint/2010/main" val="237425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A5E1-BA81-71D6-A71D-0ECDE722C4BA}"/>
              </a:ext>
            </a:extLst>
          </p:cNvPr>
          <p:cNvSpPr>
            <a:spLocks noGrp="1"/>
          </p:cNvSpPr>
          <p:nvPr>
            <p:ph type="title"/>
          </p:nvPr>
        </p:nvSpPr>
        <p:spPr/>
        <p:txBody>
          <a:bodyPr anchor="ctr"/>
          <a:lstStyle/>
          <a:p>
            <a:pPr algn="ctr"/>
            <a:r>
              <a:rPr lang="en-US" sz="7200"/>
              <a:t>AIDS UNITED</a:t>
            </a:r>
          </a:p>
        </p:txBody>
      </p:sp>
      <p:graphicFrame>
        <p:nvGraphicFramePr>
          <p:cNvPr id="7" name="Content Placeholder 6">
            <a:extLst>
              <a:ext uri="{FF2B5EF4-FFF2-40B4-BE49-F238E27FC236}">
                <a16:creationId xmlns:a16="http://schemas.microsoft.com/office/drawing/2014/main" id="{5DB53F7E-A8FD-EC6A-1ACE-6BD231B6A7EE}"/>
              </a:ext>
            </a:extLst>
          </p:cNvPr>
          <p:cNvGraphicFramePr>
            <a:graphicFrameLocks noGrp="1"/>
          </p:cNvGraphicFramePr>
          <p:nvPr>
            <p:ph idx="1"/>
            <p:extLst>
              <p:ext uri="{D42A27DB-BD31-4B8C-83A1-F6EECF244321}">
                <p14:modId xmlns:p14="http://schemas.microsoft.com/office/powerpoint/2010/main" val="982553312"/>
              </p:ext>
            </p:extLst>
          </p:nvPr>
        </p:nvGraphicFramePr>
        <p:xfrm>
          <a:off x="1166813" y="2087563"/>
          <a:ext cx="9780587" cy="336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46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DD7CF-240D-7341-A919-BAC79433C316}"/>
              </a:ext>
            </a:extLst>
          </p:cNvPr>
          <p:cNvSpPr>
            <a:spLocks noGrp="1"/>
          </p:cNvSpPr>
          <p:nvPr>
            <p:ph type="title"/>
          </p:nvPr>
        </p:nvSpPr>
        <p:spPr/>
        <p:txBody>
          <a:bodyPr/>
          <a:lstStyle/>
          <a:p>
            <a:pPr algn="ctr"/>
            <a:r>
              <a:rPr lang="en-US">
                <a:solidFill>
                  <a:schemeClr val="accent6"/>
                </a:solidFill>
              </a:rPr>
              <a:t>Southern HIV Impact Fund (SHIF) Overview</a:t>
            </a:r>
          </a:p>
        </p:txBody>
      </p:sp>
      <p:sp>
        <p:nvSpPr>
          <p:cNvPr id="18" name="Content Placeholder 17">
            <a:extLst>
              <a:ext uri="{FF2B5EF4-FFF2-40B4-BE49-F238E27FC236}">
                <a16:creationId xmlns:a16="http://schemas.microsoft.com/office/drawing/2014/main" id="{935F670B-DAAD-9D83-BDB2-8B1F5C0E89F5}"/>
              </a:ext>
            </a:extLst>
          </p:cNvPr>
          <p:cNvSpPr>
            <a:spLocks noGrp="1"/>
          </p:cNvSpPr>
          <p:nvPr>
            <p:ph sz="quarter" idx="13"/>
          </p:nvPr>
        </p:nvSpPr>
        <p:spPr/>
        <p:txBody>
          <a:bodyPr vert="horz" lIns="91440" tIns="45720" rIns="91440" bIns="45720" rtlCol="0" anchor="t">
            <a:noAutofit/>
          </a:bodyPr>
          <a:lstStyle/>
          <a:p>
            <a:pPr algn="l">
              <a:buFont typeface="Arial" panose="020B0604020202020204" pitchFamily="34" charset="0"/>
              <a:buChar char="•"/>
            </a:pPr>
            <a:r>
              <a:rPr lang="en-US" sz="2400">
                <a:solidFill>
                  <a:schemeClr val="bg1"/>
                </a:solidFill>
              </a:rPr>
              <a:t>In 2017, Funders Concerned about AIDS formed a group of key funders: Gilead Sciences, Elton John AIDS Foundation, </a:t>
            </a:r>
            <a:r>
              <a:rPr lang="en-US" sz="2400" err="1">
                <a:solidFill>
                  <a:schemeClr val="bg1"/>
                </a:solidFill>
              </a:rPr>
              <a:t>ViiV</a:t>
            </a:r>
            <a:r>
              <a:rPr lang="en-US" sz="2400">
                <a:solidFill>
                  <a:schemeClr val="bg1"/>
                </a:solidFill>
              </a:rPr>
              <a:t> Healthcare, and Johnson &amp; Johnson.</a:t>
            </a:r>
          </a:p>
          <a:p>
            <a:pPr marL="285750" indent="-285750"/>
            <a:r>
              <a:rPr lang="en-US" sz="2400">
                <a:solidFill>
                  <a:schemeClr val="bg1"/>
                </a:solidFill>
              </a:rPr>
              <a:t>SHIF is currently administered by AIDS United – the nation's leading organization advocating for a coordinated response to HIV in partnership with community-based groups around the country.</a:t>
            </a:r>
          </a:p>
          <a:p>
            <a:r>
              <a:rPr lang="en-US" sz="2400">
                <a:solidFill>
                  <a:schemeClr val="bg1"/>
                </a:solidFill>
              </a:rPr>
              <a:t>Year 7 (2023-2024) is currently supported by Gilead Sciences, </a:t>
            </a:r>
            <a:r>
              <a:rPr lang="en-US" sz="2400" err="1">
                <a:solidFill>
                  <a:schemeClr val="bg1"/>
                </a:solidFill>
              </a:rPr>
              <a:t>ViiV</a:t>
            </a:r>
            <a:r>
              <a:rPr lang="en-US" sz="2400">
                <a:solidFill>
                  <a:schemeClr val="bg1"/>
                </a:solidFill>
              </a:rPr>
              <a:t> Healthcare, and a generous anonymous donor. </a:t>
            </a:r>
          </a:p>
        </p:txBody>
      </p:sp>
    </p:spTree>
    <p:extLst>
      <p:ext uri="{BB962C8B-B14F-4D97-AF65-F5344CB8AC3E}">
        <p14:creationId xmlns:p14="http://schemas.microsoft.com/office/powerpoint/2010/main" val="352205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4BDEE-6BDF-D424-7751-AF0C02D47151}"/>
              </a:ext>
            </a:extLst>
          </p:cNvPr>
          <p:cNvSpPr>
            <a:spLocks noGrp="1"/>
          </p:cNvSpPr>
          <p:nvPr>
            <p:ph type="ctrTitle"/>
          </p:nvPr>
        </p:nvSpPr>
        <p:spPr/>
        <p:txBody>
          <a:bodyPr/>
          <a:lstStyle/>
          <a:p>
            <a:r>
              <a:rPr lang="en-US"/>
              <a:t>SHIF Year 7 (2023-2024)</a:t>
            </a:r>
          </a:p>
        </p:txBody>
      </p:sp>
      <p:sp>
        <p:nvSpPr>
          <p:cNvPr id="5" name="Subtitle 4">
            <a:extLst>
              <a:ext uri="{FF2B5EF4-FFF2-40B4-BE49-F238E27FC236}">
                <a16:creationId xmlns:a16="http://schemas.microsoft.com/office/drawing/2014/main" id="{AD259B60-E4E9-2053-1EDF-893629B2F7C8}"/>
              </a:ext>
            </a:extLst>
          </p:cNvPr>
          <p:cNvSpPr>
            <a:spLocks noGrp="1"/>
          </p:cNvSpPr>
          <p:nvPr>
            <p:ph type="subTitle" idx="1"/>
          </p:nvPr>
        </p:nvSpPr>
        <p:spPr/>
        <p:txBody>
          <a:bodyPr/>
          <a:lstStyle/>
          <a:p>
            <a:r>
              <a:rPr lang="en-US"/>
              <a:t>Grant Start: November 1, 2023</a:t>
            </a:r>
          </a:p>
          <a:p>
            <a:r>
              <a:rPr lang="en-US"/>
              <a:t>Grant End: October 31, 2024</a:t>
            </a:r>
          </a:p>
        </p:txBody>
      </p:sp>
    </p:spTree>
    <p:extLst>
      <p:ext uri="{BB962C8B-B14F-4D97-AF65-F5344CB8AC3E}">
        <p14:creationId xmlns:p14="http://schemas.microsoft.com/office/powerpoint/2010/main" val="278278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FC44-82D5-ED3F-3F93-3EAA94FC6EAF}"/>
              </a:ext>
            </a:extLst>
          </p:cNvPr>
          <p:cNvSpPr>
            <a:spLocks noGrp="1"/>
          </p:cNvSpPr>
          <p:nvPr>
            <p:ph type="title"/>
          </p:nvPr>
        </p:nvSpPr>
        <p:spPr/>
        <p:txBody>
          <a:bodyPr anchor="ctr"/>
          <a:lstStyle/>
          <a:p>
            <a:pPr algn="ctr"/>
            <a:r>
              <a:rPr lang="en-US" sz="5600">
                <a:solidFill>
                  <a:schemeClr val="bg1"/>
                </a:solidFill>
              </a:rPr>
              <a:t>Year 7 (2023-2024) Overview</a:t>
            </a:r>
          </a:p>
        </p:txBody>
      </p:sp>
      <p:sp>
        <p:nvSpPr>
          <p:cNvPr id="3" name="Text Placeholder 2">
            <a:extLst>
              <a:ext uri="{FF2B5EF4-FFF2-40B4-BE49-F238E27FC236}">
                <a16:creationId xmlns:a16="http://schemas.microsoft.com/office/drawing/2014/main" id="{B6572C28-5835-6A7E-E1E2-94BAE01153BB}"/>
              </a:ext>
            </a:extLst>
          </p:cNvPr>
          <p:cNvSpPr>
            <a:spLocks noGrp="1"/>
          </p:cNvSpPr>
          <p:nvPr>
            <p:ph type="body" idx="1"/>
          </p:nvPr>
        </p:nvSpPr>
        <p:spPr>
          <a:xfrm>
            <a:off x="848276" y="2361153"/>
            <a:ext cx="9779183" cy="3905573"/>
          </a:xfrm>
        </p:spPr>
        <p:txBody>
          <a:bodyPr vert="horz" lIns="91440" tIns="45720" rIns="91440" bIns="45720" rtlCol="0" anchor="t">
            <a:noAutofit/>
          </a:bodyPr>
          <a:lstStyle/>
          <a:p>
            <a:pPr marL="342900" indent="-342900">
              <a:buFont typeface="Arial" panose="020B0604020202020204" pitchFamily="34" charset="0"/>
              <a:buChar char="•"/>
            </a:pPr>
            <a:r>
              <a:rPr lang="en-US" b="1" i="1"/>
              <a:t>This year we are not using the AIDS United Grant Portal</a:t>
            </a:r>
          </a:p>
          <a:p>
            <a:pPr marL="342900" indent="-342900">
              <a:buFont typeface="Arial" panose="020B0604020202020204" pitchFamily="34" charset="0"/>
              <a:buChar char="•"/>
            </a:pPr>
            <a:r>
              <a:rPr lang="en-US"/>
              <a:t>There is </a:t>
            </a:r>
            <a:r>
              <a:rPr lang="en-US" b="1"/>
              <a:t>$1.2 million </a:t>
            </a:r>
            <a:r>
              <a:rPr lang="en-US"/>
              <a:t>available for the 2023-2024 cycle.</a:t>
            </a:r>
          </a:p>
          <a:p>
            <a:pPr marL="342900" indent="-342900">
              <a:lnSpc>
                <a:spcPct val="100000"/>
              </a:lnSpc>
              <a:buFont typeface="Arial" panose="020B0604020202020204" pitchFamily="34" charset="0"/>
              <a:buChar char="•"/>
            </a:pPr>
            <a:r>
              <a:rPr lang="en-US"/>
              <a:t>SHIF anticipates funding </a:t>
            </a:r>
            <a:r>
              <a:rPr lang="en-US" b="1"/>
              <a:t>approximately 25 organizations </a:t>
            </a:r>
            <a:r>
              <a:rPr lang="en-US"/>
              <a:t>with grants of up to </a:t>
            </a:r>
            <a:r>
              <a:rPr lang="en-US" b="1"/>
              <a:t>$60,000.00</a:t>
            </a:r>
            <a:r>
              <a:rPr lang="en-US"/>
              <a:t>.</a:t>
            </a:r>
          </a:p>
          <a:p>
            <a:pPr marL="342900" indent="-342900">
              <a:lnSpc>
                <a:spcPct val="100000"/>
              </a:lnSpc>
              <a:buFont typeface="Arial" panose="020B0604020202020204" pitchFamily="34" charset="0"/>
              <a:buChar char="•"/>
            </a:pPr>
            <a:r>
              <a:rPr lang="en-US"/>
              <a:t>There are two grant types available:</a:t>
            </a:r>
          </a:p>
          <a:p>
            <a:pPr marL="914400" lvl="1" indent="-457200">
              <a:lnSpc>
                <a:spcPct val="100000"/>
              </a:lnSpc>
              <a:buFont typeface="+mj-lt"/>
              <a:buAutoNum type="alphaUcPeriod"/>
            </a:pPr>
            <a:r>
              <a:rPr lang="en-US" b="1">
                <a:solidFill>
                  <a:schemeClr val="accent2"/>
                </a:solidFill>
              </a:rPr>
              <a:t>Project Specific</a:t>
            </a:r>
            <a:r>
              <a:rPr lang="en-US">
                <a:solidFill>
                  <a:schemeClr val="accent2"/>
                </a:solidFill>
              </a:rPr>
              <a:t>: to support a distinct project with clear goals, objectives, activities, and measurable outcomes.</a:t>
            </a:r>
          </a:p>
          <a:p>
            <a:pPr marL="914400" lvl="1" indent="-457200">
              <a:lnSpc>
                <a:spcPct val="100000"/>
              </a:lnSpc>
              <a:buFont typeface="+mj-lt"/>
              <a:buAutoNum type="alphaUcPeriod"/>
            </a:pPr>
            <a:r>
              <a:rPr lang="en-US" b="1">
                <a:solidFill>
                  <a:schemeClr val="accent2"/>
                </a:solidFill>
              </a:rPr>
              <a:t>General Operating</a:t>
            </a:r>
            <a:r>
              <a:rPr lang="en-US">
                <a:solidFill>
                  <a:schemeClr val="accent2"/>
                </a:solidFill>
              </a:rPr>
              <a:t>: provides financial resources to an organization in support of its mission and overall activities, including operating expenses and overhead, rather than providing support for specific projects or programs.</a:t>
            </a:r>
          </a:p>
          <a:p>
            <a:pPr marL="914400" lvl="1" indent="-457200">
              <a:lnSpc>
                <a:spcPct val="100000"/>
              </a:lnSpc>
              <a:buFont typeface="+mj-lt"/>
              <a:buAutoNum type="alphaUcPeriod"/>
            </a:pPr>
            <a:endParaRPr lang="en-US"/>
          </a:p>
        </p:txBody>
      </p:sp>
    </p:spTree>
    <p:extLst>
      <p:ext uri="{BB962C8B-B14F-4D97-AF65-F5344CB8AC3E}">
        <p14:creationId xmlns:p14="http://schemas.microsoft.com/office/powerpoint/2010/main" val="189037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EE72-0076-878E-C2F3-420AAD2D9373}"/>
              </a:ext>
            </a:extLst>
          </p:cNvPr>
          <p:cNvSpPr>
            <a:spLocks noGrp="1"/>
          </p:cNvSpPr>
          <p:nvPr>
            <p:ph type="title"/>
          </p:nvPr>
        </p:nvSpPr>
        <p:spPr>
          <a:xfrm>
            <a:off x="1798721" y="95761"/>
            <a:ext cx="8594558" cy="888381"/>
          </a:xfrm>
        </p:spPr>
        <p:txBody>
          <a:bodyPr anchor="t"/>
          <a:lstStyle/>
          <a:p>
            <a:pPr algn="ctr"/>
            <a:r>
              <a:rPr lang="en-US"/>
              <a:t>Eligibility</a:t>
            </a:r>
            <a:br>
              <a:rPr lang="en-US"/>
            </a:br>
            <a:r>
              <a:rPr lang="en-US" sz="1400"/>
              <a:t>To be eligible for funding through SHIF, the applicant must meet the following criteria: </a:t>
            </a:r>
          </a:p>
        </p:txBody>
      </p:sp>
      <p:graphicFrame>
        <p:nvGraphicFramePr>
          <p:cNvPr id="5" name="Content Placeholder 4">
            <a:extLst>
              <a:ext uri="{FF2B5EF4-FFF2-40B4-BE49-F238E27FC236}">
                <a16:creationId xmlns:a16="http://schemas.microsoft.com/office/drawing/2014/main" id="{E8BB6D3B-7C1E-08A5-9A8B-AAC9F03BD492}"/>
              </a:ext>
            </a:extLst>
          </p:cNvPr>
          <p:cNvGraphicFramePr>
            <a:graphicFrameLocks noGrp="1"/>
          </p:cNvGraphicFramePr>
          <p:nvPr>
            <p:ph idx="4294967295"/>
            <p:extLst>
              <p:ext uri="{D42A27DB-BD31-4B8C-83A1-F6EECF244321}">
                <p14:modId xmlns:p14="http://schemas.microsoft.com/office/powerpoint/2010/main" val="4173334448"/>
              </p:ext>
            </p:extLst>
          </p:nvPr>
        </p:nvGraphicFramePr>
        <p:xfrm>
          <a:off x="315132" y="1115878"/>
          <a:ext cx="11561736" cy="5718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43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C8E8-92CE-50A8-562F-593463B6A920}"/>
              </a:ext>
            </a:extLst>
          </p:cNvPr>
          <p:cNvSpPr>
            <a:spLocks noGrp="1"/>
          </p:cNvSpPr>
          <p:nvPr>
            <p:ph type="title"/>
          </p:nvPr>
        </p:nvSpPr>
        <p:spPr/>
        <p:txBody>
          <a:bodyPr anchor="ctr"/>
          <a:lstStyle/>
          <a:p>
            <a:pPr algn="ctr"/>
            <a:r>
              <a:rPr lang="en-US" sz="6000">
                <a:solidFill>
                  <a:schemeClr val="accent3"/>
                </a:solidFill>
              </a:rPr>
              <a:t>Restrictions</a:t>
            </a:r>
          </a:p>
        </p:txBody>
      </p:sp>
      <p:sp>
        <p:nvSpPr>
          <p:cNvPr id="3" name="Content Placeholder 2">
            <a:extLst>
              <a:ext uri="{FF2B5EF4-FFF2-40B4-BE49-F238E27FC236}">
                <a16:creationId xmlns:a16="http://schemas.microsoft.com/office/drawing/2014/main" id="{2840F837-2347-50C2-5A8C-6EFB7B4CC356}"/>
              </a:ext>
            </a:extLst>
          </p:cNvPr>
          <p:cNvSpPr>
            <a:spLocks noGrp="1"/>
          </p:cNvSpPr>
          <p:nvPr>
            <p:ph sz="quarter" idx="13"/>
          </p:nvPr>
        </p:nvSpPr>
        <p:spPr/>
        <p:txBody>
          <a:bodyPr/>
          <a:lstStyle/>
          <a:p>
            <a:r>
              <a:rPr lang="en-US"/>
              <a:t>Grant funds may </a:t>
            </a:r>
            <a:r>
              <a:rPr lang="en-US" b="1">
                <a:solidFill>
                  <a:schemeClr val="accent3"/>
                </a:solidFill>
              </a:rPr>
              <a:t>NOT</a:t>
            </a:r>
            <a:r>
              <a:rPr lang="en-US"/>
              <a:t> be used for:</a:t>
            </a:r>
          </a:p>
          <a:p>
            <a:pPr lvl="1"/>
            <a:r>
              <a:rPr lang="en-US"/>
              <a:t>direct or grassroots lobbying;</a:t>
            </a:r>
          </a:p>
          <a:p>
            <a:pPr lvl="1"/>
            <a:r>
              <a:rPr lang="en-US"/>
              <a:t>medications or medical care;</a:t>
            </a:r>
          </a:p>
          <a:p>
            <a:pPr lvl="1"/>
            <a:r>
              <a:rPr lang="en-US"/>
              <a:t>facility acquisition or renovation;</a:t>
            </a:r>
          </a:p>
          <a:p>
            <a:pPr lvl="1"/>
            <a:r>
              <a:rPr lang="en-US"/>
              <a:t>deficit reduction or debt payment;</a:t>
            </a:r>
          </a:p>
          <a:p>
            <a:pPr lvl="1"/>
            <a:r>
              <a:rPr lang="en-US"/>
              <a:t>displacement of existing funding sources;</a:t>
            </a:r>
          </a:p>
          <a:p>
            <a:pPr lvl="1"/>
            <a:r>
              <a:rPr lang="en-US"/>
              <a:t>and indirect expenses outside of the percentage noted in your budget.</a:t>
            </a:r>
          </a:p>
        </p:txBody>
      </p:sp>
    </p:spTree>
    <p:extLst>
      <p:ext uri="{BB962C8B-B14F-4D97-AF65-F5344CB8AC3E}">
        <p14:creationId xmlns:p14="http://schemas.microsoft.com/office/powerpoint/2010/main" val="3584279131"/>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15295-94F6-4CE2-A1B1-6B7E1DAA5AD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4D5BAB77-79E1-4739-AA51-10C9079186D6}">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 ds:uri="http://www.w3.org/2000/xmlns/"/>
    <ds:schemaRef ds:uri="http://www.w3.org/2001/XMLSchema-instance"/>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0</Notes>
  <HiddenSlides>1</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2023-2024 Request for Proposals Webinar</vt:lpstr>
      <vt:lpstr>RECORDING IN PROGRESS</vt:lpstr>
      <vt:lpstr>Meet Our Team</vt:lpstr>
      <vt:lpstr>AIDS UNITED</vt:lpstr>
      <vt:lpstr>Southern HIV Impact Fund (SHIF) Overview</vt:lpstr>
      <vt:lpstr>SHIF Year 7 (2023-2024)</vt:lpstr>
      <vt:lpstr>Year 7 (2023-2024) Overview</vt:lpstr>
      <vt:lpstr>Eligibility To be eligible for funding through SHIF, the applicant must meet the following criteria: </vt:lpstr>
      <vt:lpstr>Restrictions</vt:lpstr>
      <vt:lpstr>Submission Options &amp; Timeline</vt:lpstr>
      <vt:lpstr>Qualtrics Walkthrough</vt:lpstr>
      <vt:lpstr>Application Overview</vt:lpstr>
      <vt:lpstr>Required Attachments</vt:lpstr>
      <vt:lpstr>Year 7 (2023-2024) Timeline*</vt:lpstr>
      <vt:lpstr>Funded Partner Requirements</vt:lpstr>
      <vt:lpstr>For Technical Assistance During the Application Process</vt:lpstr>
      <vt:lpstr>Any Questions?</vt:lpstr>
      <vt:lpstr>Items Needed for Submission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Clifford Castleberry</dc:creator>
  <cp:revision>2</cp:revision>
  <dcterms:created xsi:type="dcterms:W3CDTF">2023-09-10T17:46:01Z</dcterms:created>
  <dcterms:modified xsi:type="dcterms:W3CDTF">2023-09-21T15:44:12Z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